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Default Extension="gif" ContentType="image/gi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52"/>
  </p:notesMasterIdLst>
  <p:handoutMasterIdLst>
    <p:handoutMasterId r:id="rId53"/>
  </p:handoutMasterIdLst>
  <p:sldIdLst>
    <p:sldId id="256" r:id="rId2"/>
    <p:sldId id="257" r:id="rId3"/>
    <p:sldId id="303" r:id="rId4"/>
    <p:sldId id="305" r:id="rId5"/>
    <p:sldId id="258" r:id="rId6"/>
    <p:sldId id="261" r:id="rId7"/>
    <p:sldId id="259" r:id="rId8"/>
    <p:sldId id="263" r:id="rId9"/>
    <p:sldId id="265" r:id="rId10"/>
    <p:sldId id="267" r:id="rId11"/>
    <p:sldId id="269" r:id="rId12"/>
    <p:sldId id="299" r:id="rId13"/>
    <p:sldId id="270" r:id="rId14"/>
    <p:sldId id="271" r:id="rId15"/>
    <p:sldId id="272" r:id="rId16"/>
    <p:sldId id="273" r:id="rId17"/>
    <p:sldId id="275" r:id="rId18"/>
    <p:sldId id="276" r:id="rId19"/>
    <p:sldId id="274" r:id="rId20"/>
    <p:sldId id="277" r:id="rId21"/>
    <p:sldId id="278" r:id="rId22"/>
    <p:sldId id="279" r:id="rId23"/>
    <p:sldId id="280" r:id="rId24"/>
    <p:sldId id="281" r:id="rId25"/>
    <p:sldId id="282" r:id="rId26"/>
    <p:sldId id="283" r:id="rId27"/>
    <p:sldId id="284" r:id="rId28"/>
    <p:sldId id="285" r:id="rId29"/>
    <p:sldId id="286" r:id="rId30"/>
    <p:sldId id="287" r:id="rId31"/>
    <p:sldId id="289" r:id="rId32"/>
    <p:sldId id="290" r:id="rId33"/>
    <p:sldId id="291" r:id="rId34"/>
    <p:sldId id="292" r:id="rId35"/>
    <p:sldId id="293" r:id="rId36"/>
    <p:sldId id="294" r:id="rId37"/>
    <p:sldId id="295" r:id="rId38"/>
    <p:sldId id="296" r:id="rId39"/>
    <p:sldId id="297" r:id="rId40"/>
    <p:sldId id="306" r:id="rId41"/>
    <p:sldId id="307" r:id="rId42"/>
    <p:sldId id="308" r:id="rId43"/>
    <p:sldId id="309" r:id="rId44"/>
    <p:sldId id="310" r:id="rId45"/>
    <p:sldId id="311" r:id="rId46"/>
    <p:sldId id="312" r:id="rId47"/>
    <p:sldId id="313" r:id="rId48"/>
    <p:sldId id="314" r:id="rId49"/>
    <p:sldId id="316" r:id="rId50"/>
    <p:sldId id="298" r:id="rId5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07" autoAdjust="0"/>
  </p:normalViewPr>
  <p:slideViewPr>
    <p:cSldViewPr>
      <p:cViewPr varScale="1">
        <p:scale>
          <a:sx n="88" d="100"/>
          <a:sy n="88" d="100"/>
        </p:scale>
        <p:origin x="-14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3D1E1-B712-4274-9359-A1AE342F3DB3}" type="doc">
      <dgm:prSet loTypeId="urn:microsoft.com/office/officeart/2005/8/layout/pyramid1" loCatId="pyramid" qsTypeId="urn:microsoft.com/office/officeart/2005/8/quickstyle/simple4" qsCatId="simple" csTypeId="urn:microsoft.com/office/officeart/2005/8/colors/colorful2" csCatId="colorful" phldr="1"/>
      <dgm:spPr/>
    </dgm:pt>
    <dgm:pt modelId="{A06BFA8F-0D8E-4662-AA9E-0F5BDF95ECEE}">
      <dgm:prSet phldrT="[Text]" custT="1"/>
      <dgm:spPr/>
      <dgm:t>
        <a:bodyPr/>
        <a:lstStyle/>
        <a:p>
          <a:r>
            <a:rPr lang="en-US" sz="1600" dirty="0" smtClean="0"/>
            <a:t>Explicit Child Focused Instructional Strategies</a:t>
          </a:r>
          <a:endParaRPr lang="en-US" sz="1600" dirty="0"/>
        </a:p>
      </dgm:t>
    </dgm:pt>
    <dgm:pt modelId="{8C0AA0E6-B477-44AB-B952-6E1CDCE6D6DC}" type="parTrans" cxnId="{4AFE4F2D-35DB-43C6-97DF-3F3C58224A07}">
      <dgm:prSet/>
      <dgm:spPr/>
      <dgm:t>
        <a:bodyPr/>
        <a:lstStyle/>
        <a:p>
          <a:endParaRPr lang="en-US"/>
        </a:p>
      </dgm:t>
    </dgm:pt>
    <dgm:pt modelId="{9CCBC68D-0A99-45FA-8DA9-21E343F5E0DE}" type="sibTrans" cxnId="{4AFE4F2D-35DB-43C6-97DF-3F3C58224A07}">
      <dgm:prSet/>
      <dgm:spPr/>
      <dgm:t>
        <a:bodyPr/>
        <a:lstStyle/>
        <a:p>
          <a:endParaRPr lang="en-US"/>
        </a:p>
      </dgm:t>
    </dgm:pt>
    <dgm:pt modelId="{E8E48D07-9DAA-4A16-AA77-AB50C688CB46}">
      <dgm:prSet phldrT="[Text]" custT="1"/>
      <dgm:spPr/>
      <dgm:t>
        <a:bodyPr/>
        <a:lstStyle/>
        <a:p>
          <a:r>
            <a:rPr lang="en-US" sz="1800" dirty="0" smtClean="0"/>
            <a:t>Embedded Learning Opportunities</a:t>
          </a:r>
          <a:endParaRPr lang="en-US" sz="1800" dirty="0"/>
        </a:p>
      </dgm:t>
    </dgm:pt>
    <dgm:pt modelId="{62C93DB6-0666-4B15-9DC5-A0E6B6C65F95}" type="parTrans" cxnId="{6ADF01D8-24CA-4E3F-8F1E-6681656634A9}">
      <dgm:prSet/>
      <dgm:spPr/>
      <dgm:t>
        <a:bodyPr/>
        <a:lstStyle/>
        <a:p>
          <a:endParaRPr lang="en-US"/>
        </a:p>
      </dgm:t>
    </dgm:pt>
    <dgm:pt modelId="{2CD2468B-0691-4941-98DF-25A8F2ECC8A1}" type="sibTrans" cxnId="{6ADF01D8-24CA-4E3F-8F1E-6681656634A9}">
      <dgm:prSet/>
      <dgm:spPr/>
      <dgm:t>
        <a:bodyPr/>
        <a:lstStyle/>
        <a:p>
          <a:endParaRPr lang="en-US"/>
        </a:p>
      </dgm:t>
    </dgm:pt>
    <dgm:pt modelId="{43BFC019-DA10-4C59-9E6E-1F0DA887611F}">
      <dgm:prSet phldrT="[Text]" custT="1"/>
      <dgm:spPr/>
      <dgm:t>
        <a:bodyPr/>
        <a:lstStyle/>
        <a:p>
          <a:r>
            <a:rPr lang="en-US" sz="2000" dirty="0" smtClean="0"/>
            <a:t>Curriculum Modifications </a:t>
          </a:r>
        </a:p>
        <a:p>
          <a:r>
            <a:rPr lang="en-US" sz="2000" dirty="0" smtClean="0"/>
            <a:t>and Adaptations</a:t>
          </a:r>
          <a:endParaRPr lang="en-US" sz="2000" dirty="0"/>
        </a:p>
      </dgm:t>
    </dgm:pt>
    <dgm:pt modelId="{BCBA9AE9-CA08-4EDD-AE2D-373DE885C645}" type="parTrans" cxnId="{53D38AA4-8CD1-4C89-ADCC-93DE8366A76E}">
      <dgm:prSet/>
      <dgm:spPr/>
      <dgm:t>
        <a:bodyPr/>
        <a:lstStyle/>
        <a:p>
          <a:endParaRPr lang="en-US"/>
        </a:p>
      </dgm:t>
    </dgm:pt>
    <dgm:pt modelId="{A586F7C2-5218-4998-BF2F-D97AA8A015F0}" type="sibTrans" cxnId="{53D38AA4-8CD1-4C89-ADCC-93DE8366A76E}">
      <dgm:prSet/>
      <dgm:spPr/>
      <dgm:t>
        <a:bodyPr/>
        <a:lstStyle/>
        <a:p>
          <a:endParaRPr lang="en-US"/>
        </a:p>
      </dgm:t>
    </dgm:pt>
    <dgm:pt modelId="{8FF40492-E0CC-4FB3-8BED-F0411543A579}">
      <dgm:prSet phldrT="[Text]" custT="1"/>
      <dgm:spPr/>
      <dgm:t>
        <a:bodyPr/>
        <a:lstStyle/>
        <a:p>
          <a:r>
            <a:rPr lang="en-US" sz="2000" dirty="0" smtClean="0"/>
            <a:t>High Quality Early childhood Program</a:t>
          </a:r>
          <a:endParaRPr lang="en-US" sz="2000" dirty="0"/>
        </a:p>
      </dgm:t>
    </dgm:pt>
    <dgm:pt modelId="{488FC6E3-A8C4-4823-82D8-D2946E4E799B}" type="parTrans" cxnId="{5C190B5C-BB11-4507-8C56-8E587EA0083A}">
      <dgm:prSet/>
      <dgm:spPr/>
      <dgm:t>
        <a:bodyPr/>
        <a:lstStyle/>
        <a:p>
          <a:endParaRPr lang="en-US"/>
        </a:p>
      </dgm:t>
    </dgm:pt>
    <dgm:pt modelId="{E9DEACC9-D8D3-476C-8AEE-B68F4F5CA930}" type="sibTrans" cxnId="{5C190B5C-BB11-4507-8C56-8E587EA0083A}">
      <dgm:prSet/>
      <dgm:spPr/>
      <dgm:t>
        <a:bodyPr/>
        <a:lstStyle/>
        <a:p>
          <a:endParaRPr lang="en-US"/>
        </a:p>
      </dgm:t>
    </dgm:pt>
    <dgm:pt modelId="{6269129F-089B-406C-869B-7234FCCA0711}" type="pres">
      <dgm:prSet presAssocID="{ECB3D1E1-B712-4274-9359-A1AE342F3DB3}" presName="Name0" presStyleCnt="0">
        <dgm:presLayoutVars>
          <dgm:dir/>
          <dgm:animLvl val="lvl"/>
          <dgm:resizeHandles val="exact"/>
        </dgm:presLayoutVars>
      </dgm:prSet>
      <dgm:spPr/>
    </dgm:pt>
    <dgm:pt modelId="{2E69414A-172B-4891-B49F-2D1AC11E1D74}" type="pres">
      <dgm:prSet presAssocID="{A06BFA8F-0D8E-4662-AA9E-0F5BDF95ECEE}" presName="Name8" presStyleCnt="0"/>
      <dgm:spPr/>
    </dgm:pt>
    <dgm:pt modelId="{84F83352-B2C6-45D1-9169-A47F50A6B915}" type="pres">
      <dgm:prSet presAssocID="{A06BFA8F-0D8E-4662-AA9E-0F5BDF95ECEE}" presName="level" presStyleLbl="node1" presStyleIdx="0" presStyleCnt="4">
        <dgm:presLayoutVars>
          <dgm:chMax val="1"/>
          <dgm:bulletEnabled val="1"/>
        </dgm:presLayoutVars>
      </dgm:prSet>
      <dgm:spPr/>
      <dgm:t>
        <a:bodyPr/>
        <a:lstStyle/>
        <a:p>
          <a:endParaRPr lang="en-US"/>
        </a:p>
      </dgm:t>
    </dgm:pt>
    <dgm:pt modelId="{5D45C47E-1C42-4ACF-BB4D-1B2934F46B63}" type="pres">
      <dgm:prSet presAssocID="{A06BFA8F-0D8E-4662-AA9E-0F5BDF95ECEE}" presName="levelTx" presStyleLbl="revTx" presStyleIdx="0" presStyleCnt="0">
        <dgm:presLayoutVars>
          <dgm:chMax val="1"/>
          <dgm:bulletEnabled val="1"/>
        </dgm:presLayoutVars>
      </dgm:prSet>
      <dgm:spPr/>
      <dgm:t>
        <a:bodyPr/>
        <a:lstStyle/>
        <a:p>
          <a:endParaRPr lang="en-US"/>
        </a:p>
      </dgm:t>
    </dgm:pt>
    <dgm:pt modelId="{ACF80CCD-E35D-4EBD-97AF-BAB0D5B66ABE}" type="pres">
      <dgm:prSet presAssocID="{E8E48D07-9DAA-4A16-AA77-AB50C688CB46}" presName="Name8" presStyleCnt="0"/>
      <dgm:spPr/>
    </dgm:pt>
    <dgm:pt modelId="{EA11D16E-D66A-4E1B-AE5B-F336430028E8}" type="pres">
      <dgm:prSet presAssocID="{E8E48D07-9DAA-4A16-AA77-AB50C688CB46}" presName="level" presStyleLbl="node1" presStyleIdx="1" presStyleCnt="4">
        <dgm:presLayoutVars>
          <dgm:chMax val="1"/>
          <dgm:bulletEnabled val="1"/>
        </dgm:presLayoutVars>
      </dgm:prSet>
      <dgm:spPr/>
      <dgm:t>
        <a:bodyPr/>
        <a:lstStyle/>
        <a:p>
          <a:endParaRPr lang="en-US"/>
        </a:p>
      </dgm:t>
    </dgm:pt>
    <dgm:pt modelId="{FE44A130-3C50-419F-AC5B-0F97E2BD99A2}" type="pres">
      <dgm:prSet presAssocID="{E8E48D07-9DAA-4A16-AA77-AB50C688CB46}" presName="levelTx" presStyleLbl="revTx" presStyleIdx="0" presStyleCnt="0">
        <dgm:presLayoutVars>
          <dgm:chMax val="1"/>
          <dgm:bulletEnabled val="1"/>
        </dgm:presLayoutVars>
      </dgm:prSet>
      <dgm:spPr/>
      <dgm:t>
        <a:bodyPr/>
        <a:lstStyle/>
        <a:p>
          <a:endParaRPr lang="en-US"/>
        </a:p>
      </dgm:t>
    </dgm:pt>
    <dgm:pt modelId="{465CE479-57C1-4E9A-BCF9-72C973BDEE2A}" type="pres">
      <dgm:prSet presAssocID="{43BFC019-DA10-4C59-9E6E-1F0DA887611F}" presName="Name8" presStyleCnt="0"/>
      <dgm:spPr/>
    </dgm:pt>
    <dgm:pt modelId="{B87B5BD2-CBEA-49E1-9249-5CF7C14A2998}" type="pres">
      <dgm:prSet presAssocID="{43BFC019-DA10-4C59-9E6E-1F0DA887611F}" presName="level" presStyleLbl="node1" presStyleIdx="2" presStyleCnt="4">
        <dgm:presLayoutVars>
          <dgm:chMax val="1"/>
          <dgm:bulletEnabled val="1"/>
        </dgm:presLayoutVars>
      </dgm:prSet>
      <dgm:spPr/>
      <dgm:t>
        <a:bodyPr/>
        <a:lstStyle/>
        <a:p>
          <a:endParaRPr lang="en-US"/>
        </a:p>
      </dgm:t>
    </dgm:pt>
    <dgm:pt modelId="{23644085-43B6-45B8-9A3F-F7C0CA009CBA}" type="pres">
      <dgm:prSet presAssocID="{43BFC019-DA10-4C59-9E6E-1F0DA887611F}" presName="levelTx" presStyleLbl="revTx" presStyleIdx="0" presStyleCnt="0">
        <dgm:presLayoutVars>
          <dgm:chMax val="1"/>
          <dgm:bulletEnabled val="1"/>
        </dgm:presLayoutVars>
      </dgm:prSet>
      <dgm:spPr/>
      <dgm:t>
        <a:bodyPr/>
        <a:lstStyle/>
        <a:p>
          <a:endParaRPr lang="en-US"/>
        </a:p>
      </dgm:t>
    </dgm:pt>
    <dgm:pt modelId="{95F93FD8-C96C-4562-A255-815CAD6EA083}" type="pres">
      <dgm:prSet presAssocID="{8FF40492-E0CC-4FB3-8BED-F0411543A579}" presName="Name8" presStyleCnt="0"/>
      <dgm:spPr/>
    </dgm:pt>
    <dgm:pt modelId="{E2546D18-3AD9-43E0-9FBA-121825C5B34A}" type="pres">
      <dgm:prSet presAssocID="{8FF40492-E0CC-4FB3-8BED-F0411543A579}" presName="level" presStyleLbl="node1" presStyleIdx="3" presStyleCnt="4">
        <dgm:presLayoutVars>
          <dgm:chMax val="1"/>
          <dgm:bulletEnabled val="1"/>
        </dgm:presLayoutVars>
      </dgm:prSet>
      <dgm:spPr/>
      <dgm:t>
        <a:bodyPr/>
        <a:lstStyle/>
        <a:p>
          <a:endParaRPr lang="en-US"/>
        </a:p>
      </dgm:t>
    </dgm:pt>
    <dgm:pt modelId="{118DD3D3-E65E-4766-9013-E3D63BE391A3}" type="pres">
      <dgm:prSet presAssocID="{8FF40492-E0CC-4FB3-8BED-F0411543A579}" presName="levelTx" presStyleLbl="revTx" presStyleIdx="0" presStyleCnt="0">
        <dgm:presLayoutVars>
          <dgm:chMax val="1"/>
          <dgm:bulletEnabled val="1"/>
        </dgm:presLayoutVars>
      </dgm:prSet>
      <dgm:spPr/>
      <dgm:t>
        <a:bodyPr/>
        <a:lstStyle/>
        <a:p>
          <a:endParaRPr lang="en-US"/>
        </a:p>
      </dgm:t>
    </dgm:pt>
  </dgm:ptLst>
  <dgm:cxnLst>
    <dgm:cxn modelId="{F755DF6C-F7F3-49D3-9CA2-1FC13EE923ED}" type="presOf" srcId="{43BFC019-DA10-4C59-9E6E-1F0DA887611F}" destId="{B87B5BD2-CBEA-49E1-9249-5CF7C14A2998}" srcOrd="0" destOrd="0" presId="urn:microsoft.com/office/officeart/2005/8/layout/pyramid1"/>
    <dgm:cxn modelId="{53D38AA4-8CD1-4C89-ADCC-93DE8366A76E}" srcId="{ECB3D1E1-B712-4274-9359-A1AE342F3DB3}" destId="{43BFC019-DA10-4C59-9E6E-1F0DA887611F}" srcOrd="2" destOrd="0" parTransId="{BCBA9AE9-CA08-4EDD-AE2D-373DE885C645}" sibTransId="{A586F7C2-5218-4998-BF2F-D97AA8A015F0}"/>
    <dgm:cxn modelId="{6ADF01D8-24CA-4E3F-8F1E-6681656634A9}" srcId="{ECB3D1E1-B712-4274-9359-A1AE342F3DB3}" destId="{E8E48D07-9DAA-4A16-AA77-AB50C688CB46}" srcOrd="1" destOrd="0" parTransId="{62C93DB6-0666-4B15-9DC5-A0E6B6C65F95}" sibTransId="{2CD2468B-0691-4941-98DF-25A8F2ECC8A1}"/>
    <dgm:cxn modelId="{5C190B5C-BB11-4507-8C56-8E587EA0083A}" srcId="{ECB3D1E1-B712-4274-9359-A1AE342F3DB3}" destId="{8FF40492-E0CC-4FB3-8BED-F0411543A579}" srcOrd="3" destOrd="0" parTransId="{488FC6E3-A8C4-4823-82D8-D2946E4E799B}" sibTransId="{E9DEACC9-D8D3-476C-8AEE-B68F4F5CA930}"/>
    <dgm:cxn modelId="{5A0DDC14-1D85-4BB0-87B7-59E21C92B140}" type="presOf" srcId="{E8E48D07-9DAA-4A16-AA77-AB50C688CB46}" destId="{EA11D16E-D66A-4E1B-AE5B-F336430028E8}" srcOrd="0" destOrd="0" presId="urn:microsoft.com/office/officeart/2005/8/layout/pyramid1"/>
    <dgm:cxn modelId="{20B5E337-DBD5-429E-8B62-EA9719038E71}" type="presOf" srcId="{ECB3D1E1-B712-4274-9359-A1AE342F3DB3}" destId="{6269129F-089B-406C-869B-7234FCCA0711}" srcOrd="0" destOrd="0" presId="urn:microsoft.com/office/officeart/2005/8/layout/pyramid1"/>
    <dgm:cxn modelId="{09CCD353-4B14-4A4B-83E2-9CC8DC4F3F04}" type="presOf" srcId="{A06BFA8F-0D8E-4662-AA9E-0F5BDF95ECEE}" destId="{84F83352-B2C6-45D1-9169-A47F50A6B915}" srcOrd="0" destOrd="0" presId="urn:microsoft.com/office/officeart/2005/8/layout/pyramid1"/>
    <dgm:cxn modelId="{4AFE4F2D-35DB-43C6-97DF-3F3C58224A07}" srcId="{ECB3D1E1-B712-4274-9359-A1AE342F3DB3}" destId="{A06BFA8F-0D8E-4662-AA9E-0F5BDF95ECEE}" srcOrd="0" destOrd="0" parTransId="{8C0AA0E6-B477-44AB-B952-6E1CDCE6D6DC}" sibTransId="{9CCBC68D-0A99-45FA-8DA9-21E343F5E0DE}"/>
    <dgm:cxn modelId="{4BB297D6-BBE4-4401-BD1D-D92EF0A42AC7}" type="presOf" srcId="{A06BFA8F-0D8E-4662-AA9E-0F5BDF95ECEE}" destId="{5D45C47E-1C42-4ACF-BB4D-1B2934F46B63}" srcOrd="1" destOrd="0" presId="urn:microsoft.com/office/officeart/2005/8/layout/pyramid1"/>
    <dgm:cxn modelId="{33927C23-29BD-407D-AD75-01DD4070D94C}" type="presOf" srcId="{43BFC019-DA10-4C59-9E6E-1F0DA887611F}" destId="{23644085-43B6-45B8-9A3F-F7C0CA009CBA}" srcOrd="1" destOrd="0" presId="urn:microsoft.com/office/officeart/2005/8/layout/pyramid1"/>
    <dgm:cxn modelId="{65DF1BEF-9E9A-432E-A257-2DEB190EAC5C}" type="presOf" srcId="{8FF40492-E0CC-4FB3-8BED-F0411543A579}" destId="{E2546D18-3AD9-43E0-9FBA-121825C5B34A}" srcOrd="0" destOrd="0" presId="urn:microsoft.com/office/officeart/2005/8/layout/pyramid1"/>
    <dgm:cxn modelId="{12BCB189-8BFB-43C3-9D72-EF32EF28443E}" type="presOf" srcId="{8FF40492-E0CC-4FB3-8BED-F0411543A579}" destId="{118DD3D3-E65E-4766-9013-E3D63BE391A3}" srcOrd="1" destOrd="0" presId="urn:microsoft.com/office/officeart/2005/8/layout/pyramid1"/>
    <dgm:cxn modelId="{3B05E59E-7CAD-4060-95DE-1EFF07EBF54F}" type="presOf" srcId="{E8E48D07-9DAA-4A16-AA77-AB50C688CB46}" destId="{FE44A130-3C50-419F-AC5B-0F97E2BD99A2}" srcOrd="1" destOrd="0" presId="urn:microsoft.com/office/officeart/2005/8/layout/pyramid1"/>
    <dgm:cxn modelId="{2C0D5ABF-8B37-46B1-9861-49345A141753}" type="presParOf" srcId="{6269129F-089B-406C-869B-7234FCCA0711}" destId="{2E69414A-172B-4891-B49F-2D1AC11E1D74}" srcOrd="0" destOrd="0" presId="urn:microsoft.com/office/officeart/2005/8/layout/pyramid1"/>
    <dgm:cxn modelId="{94B0845D-06DC-4713-B7C9-57298804E8FA}" type="presParOf" srcId="{2E69414A-172B-4891-B49F-2D1AC11E1D74}" destId="{84F83352-B2C6-45D1-9169-A47F50A6B915}" srcOrd="0" destOrd="0" presId="urn:microsoft.com/office/officeart/2005/8/layout/pyramid1"/>
    <dgm:cxn modelId="{B168AC27-028C-4CA0-AB17-F9CD905332D1}" type="presParOf" srcId="{2E69414A-172B-4891-B49F-2D1AC11E1D74}" destId="{5D45C47E-1C42-4ACF-BB4D-1B2934F46B63}" srcOrd="1" destOrd="0" presId="urn:microsoft.com/office/officeart/2005/8/layout/pyramid1"/>
    <dgm:cxn modelId="{7C67EC13-E747-49F8-85BE-0E76CBA08F1B}" type="presParOf" srcId="{6269129F-089B-406C-869B-7234FCCA0711}" destId="{ACF80CCD-E35D-4EBD-97AF-BAB0D5B66ABE}" srcOrd="1" destOrd="0" presId="urn:microsoft.com/office/officeart/2005/8/layout/pyramid1"/>
    <dgm:cxn modelId="{4B974CB2-D285-4810-97D2-D2391827695D}" type="presParOf" srcId="{ACF80CCD-E35D-4EBD-97AF-BAB0D5B66ABE}" destId="{EA11D16E-D66A-4E1B-AE5B-F336430028E8}" srcOrd="0" destOrd="0" presId="urn:microsoft.com/office/officeart/2005/8/layout/pyramid1"/>
    <dgm:cxn modelId="{8CD6E291-9AF5-4E56-8DEF-8D29F72B225C}" type="presParOf" srcId="{ACF80CCD-E35D-4EBD-97AF-BAB0D5B66ABE}" destId="{FE44A130-3C50-419F-AC5B-0F97E2BD99A2}" srcOrd="1" destOrd="0" presId="urn:microsoft.com/office/officeart/2005/8/layout/pyramid1"/>
    <dgm:cxn modelId="{F9D0FE3C-11D1-4331-A39C-8CB52003171F}" type="presParOf" srcId="{6269129F-089B-406C-869B-7234FCCA0711}" destId="{465CE479-57C1-4E9A-BCF9-72C973BDEE2A}" srcOrd="2" destOrd="0" presId="urn:microsoft.com/office/officeart/2005/8/layout/pyramid1"/>
    <dgm:cxn modelId="{2569C5B8-48E8-46FA-A5B1-D8FF993B6304}" type="presParOf" srcId="{465CE479-57C1-4E9A-BCF9-72C973BDEE2A}" destId="{B87B5BD2-CBEA-49E1-9249-5CF7C14A2998}" srcOrd="0" destOrd="0" presId="urn:microsoft.com/office/officeart/2005/8/layout/pyramid1"/>
    <dgm:cxn modelId="{2EEE9E4C-7FAC-4BEF-B10E-367104E8AEFE}" type="presParOf" srcId="{465CE479-57C1-4E9A-BCF9-72C973BDEE2A}" destId="{23644085-43B6-45B8-9A3F-F7C0CA009CBA}" srcOrd="1" destOrd="0" presId="urn:microsoft.com/office/officeart/2005/8/layout/pyramid1"/>
    <dgm:cxn modelId="{21C79604-BA15-40EC-AEA3-277735C0CC71}" type="presParOf" srcId="{6269129F-089B-406C-869B-7234FCCA0711}" destId="{95F93FD8-C96C-4562-A255-815CAD6EA083}" srcOrd="3" destOrd="0" presId="urn:microsoft.com/office/officeart/2005/8/layout/pyramid1"/>
    <dgm:cxn modelId="{EE7D8F1F-9E60-4891-891D-3BB06F154907}" type="presParOf" srcId="{95F93FD8-C96C-4562-A255-815CAD6EA083}" destId="{E2546D18-3AD9-43E0-9FBA-121825C5B34A}" srcOrd="0" destOrd="0" presId="urn:microsoft.com/office/officeart/2005/8/layout/pyramid1"/>
    <dgm:cxn modelId="{01012190-6C87-4216-A1E3-12830D2D162D}" type="presParOf" srcId="{95F93FD8-C96C-4562-A255-815CAD6EA083}" destId="{118DD3D3-E65E-4766-9013-E3D63BE391A3}" srcOrd="1" destOrd="0" presId="urn:microsoft.com/office/officeart/2005/8/layout/pyramid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A611A22-EBCD-4A77-AAB7-9643FFCD8026}" type="datetimeFigureOut">
              <a:rPr lang="en-US" smtClean="0"/>
              <a:t>6/19/2012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5318F60-65F7-4FF7-BB82-1ED76D822D8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F672244-4906-457E-AC93-8F429424425D}" type="datetimeFigureOut">
              <a:rPr lang="en-US" smtClean="0"/>
              <a:pPr/>
              <a:t>6/19/2012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39B064E-41B5-4123-A1EA-42207FC80D5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639B064E-41B5-4123-A1EA-42207FC80D5C}" type="slidenum">
              <a:rPr lang="en-US" smtClean="0"/>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0E4EC59-D598-4A20-9B54-B309F77B9487}" type="datetimeFigureOut">
              <a:rPr lang="en-US" smtClean="0"/>
              <a:pPr/>
              <a:t>6/19/2012</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4A0E848B-BBE4-44FB-869F-2D03ADD43AA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70E4EC59-D598-4A20-9B54-B309F77B9487}" type="datetimeFigureOut">
              <a:rPr lang="en-US" smtClean="0"/>
              <a:pPr/>
              <a:t>6/19/2012</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4A0E848B-BBE4-44FB-869F-2D03ADD43AA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0E4EC59-D598-4A20-9B54-B309F77B9487}" type="datetimeFigureOut">
              <a:rPr lang="en-US" smtClean="0"/>
              <a:pPr/>
              <a:t>6/19/2012</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4A0E848B-BBE4-44FB-869F-2D03ADD43AA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70E4EC59-D598-4A20-9B54-B309F77B9487}" type="datetimeFigureOut">
              <a:rPr lang="en-US" smtClean="0"/>
              <a:pPr/>
              <a:t>6/19/2012</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A0E848B-BBE4-44FB-869F-2D03ADD43AA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70E4EC59-D598-4A20-9B54-B309F77B9487}" type="datetimeFigureOut">
              <a:rPr lang="en-US" smtClean="0"/>
              <a:pPr/>
              <a:t>6/19/2012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A0E848B-BBE4-44FB-869F-2D03ADD43AAE}"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0E4EC59-D598-4A20-9B54-B309F77B9487}" type="datetimeFigureOut">
              <a:rPr lang="en-US" smtClean="0"/>
              <a:pPr/>
              <a:t>6/19/2012</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4A0E848B-BBE4-44FB-869F-2D03ADD43AA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2800" dirty="0" smtClean="0"/>
              <a:t>Identifying and Supporting Young Children with Disabilities in Early Education and Care Settings</a:t>
            </a:r>
            <a:endParaRPr lang="en-US" sz="2800" dirty="0"/>
          </a:p>
        </p:txBody>
      </p:sp>
      <p:sp>
        <p:nvSpPr>
          <p:cNvPr id="5" name="Subtitle 4"/>
          <p:cNvSpPr>
            <a:spLocks noGrp="1"/>
          </p:cNvSpPr>
          <p:nvPr>
            <p:ph type="subTitle" idx="1"/>
          </p:nvPr>
        </p:nvSpPr>
        <p:spPr/>
        <p:txBody>
          <a:bodyPr>
            <a:normAutofit/>
          </a:bodyPr>
          <a:lstStyle/>
          <a:p>
            <a:r>
              <a:rPr lang="en-US" sz="2400" dirty="0" smtClean="0"/>
              <a:t>Session 3: Supporting Young Children with Disabilities in Early Education and Care Settings</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Inclusion and the Law</a:t>
            </a:r>
            <a:endParaRPr lang="en-US" dirty="0"/>
          </a:p>
        </p:txBody>
      </p:sp>
      <p:sp>
        <p:nvSpPr>
          <p:cNvPr id="3" name="Content Placeholder 2"/>
          <p:cNvSpPr>
            <a:spLocks noGrp="1"/>
          </p:cNvSpPr>
          <p:nvPr>
            <p:ph idx="1"/>
          </p:nvPr>
        </p:nvSpPr>
        <p:spPr>
          <a:xfrm>
            <a:off x="457200" y="1143000"/>
            <a:ext cx="8229600" cy="5486400"/>
          </a:xfrm>
        </p:spPr>
        <p:txBody>
          <a:bodyPr>
            <a:normAutofit lnSpcReduction="10000"/>
          </a:bodyPr>
          <a:lstStyle/>
          <a:p>
            <a:pPr>
              <a:buNone/>
            </a:pPr>
            <a:r>
              <a:rPr lang="en-US" sz="2800" dirty="0" smtClean="0"/>
              <a:t>Federal Laws: IDEA </a:t>
            </a:r>
            <a:r>
              <a:rPr lang="en-US" sz="1800" dirty="0" smtClean="0"/>
              <a:t>(Individuals with Disabilities Act) states that children ages 3-21  are entitles to a </a:t>
            </a:r>
            <a:r>
              <a:rPr lang="en-US" sz="1800" b="1" dirty="0" smtClean="0"/>
              <a:t>F</a:t>
            </a:r>
            <a:r>
              <a:rPr lang="en-US" sz="1800" dirty="0" smtClean="0"/>
              <a:t>ree</a:t>
            </a:r>
            <a:r>
              <a:rPr lang="en-US" sz="1800" b="1" dirty="0" smtClean="0"/>
              <a:t> </a:t>
            </a:r>
            <a:r>
              <a:rPr lang="en-US" sz="1800" dirty="0" smtClean="0"/>
              <a:t>and</a:t>
            </a:r>
            <a:r>
              <a:rPr lang="en-US" sz="1800" b="1" dirty="0" smtClean="0"/>
              <a:t> Appropriate </a:t>
            </a:r>
            <a:r>
              <a:rPr lang="en-US" sz="1800" b="1" dirty="0"/>
              <a:t>P</a:t>
            </a:r>
            <a:r>
              <a:rPr lang="en-US" sz="1800" dirty="0" smtClean="0"/>
              <a:t>ublic</a:t>
            </a:r>
            <a:r>
              <a:rPr lang="en-US" sz="1800" b="1" dirty="0" smtClean="0"/>
              <a:t> Education</a:t>
            </a:r>
            <a:r>
              <a:rPr lang="en-US" sz="1800" dirty="0" smtClean="0"/>
              <a:t> in the </a:t>
            </a:r>
            <a:r>
              <a:rPr lang="en-US" sz="1800" b="1" dirty="0" smtClean="0"/>
              <a:t>L</a:t>
            </a:r>
            <a:r>
              <a:rPr lang="en-US" sz="1800" dirty="0" smtClean="0"/>
              <a:t>east </a:t>
            </a:r>
            <a:r>
              <a:rPr lang="en-US" sz="1800" b="1" dirty="0" smtClean="0"/>
              <a:t>R</a:t>
            </a:r>
            <a:r>
              <a:rPr lang="en-US" sz="1800" dirty="0" smtClean="0"/>
              <a:t>estrictive </a:t>
            </a:r>
            <a:r>
              <a:rPr lang="en-US" sz="1800" b="1" dirty="0" smtClean="0"/>
              <a:t>E</a:t>
            </a:r>
            <a:r>
              <a:rPr lang="en-US" sz="1800" dirty="0" smtClean="0"/>
              <a:t>nvironment, which means children with disabilities should have access to the general curriculum along with learning activities </a:t>
            </a:r>
            <a:r>
              <a:rPr lang="en-US" sz="1800" dirty="0"/>
              <a:t> </a:t>
            </a:r>
            <a:r>
              <a:rPr lang="en-US" sz="1800" dirty="0" smtClean="0"/>
              <a:t>and settings that are available to their peers without disabilities. </a:t>
            </a:r>
          </a:p>
          <a:p>
            <a:pPr>
              <a:buNone/>
            </a:pPr>
            <a:r>
              <a:rPr lang="en-US" sz="2800" dirty="0" smtClean="0"/>
              <a:t>Massachusetts Law General Law 71B</a:t>
            </a:r>
            <a:r>
              <a:rPr lang="en-US" dirty="0" smtClean="0"/>
              <a:t>:</a:t>
            </a:r>
            <a:r>
              <a:rPr lang="en-US" sz="2000" dirty="0" smtClean="0"/>
              <a:t> This is the section of the law that contains  Massachusetts implementation of the law.   Young children with disabilities under three are provided support and services through Early Intervention programs managed by the Department of Public Health.   Children over the age of three are provided support within the context of public Schools under the direction of the Department of Education.</a:t>
            </a:r>
          </a:p>
          <a:p>
            <a:r>
              <a:rPr lang="en-US" sz="2000" dirty="0" smtClean="0"/>
              <a:t>The distinction between the two systems is the way they develop service plans.   Early Intervention designs plan which look at the child in all environments.   The Department of Education develops a plan which has a focus on the educational aspect only!</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Inclusion</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a:buNone/>
            </a:pPr>
            <a:r>
              <a:rPr lang="en-US" sz="2000" dirty="0" smtClean="0"/>
              <a:t>Research has shown that inclusion benefits all children.  Inclusive classrooms reach beyond academics.  Here are some of the benefits of being part of an inclusive classroom:</a:t>
            </a:r>
          </a:p>
          <a:p>
            <a:pPr>
              <a:buNone/>
            </a:pPr>
            <a:r>
              <a:rPr lang="en-US" sz="2000" dirty="0" smtClean="0"/>
              <a:t>Typically developing children:</a:t>
            </a:r>
          </a:p>
          <a:p>
            <a:r>
              <a:rPr lang="en-US" sz="1800" b="1" dirty="0" smtClean="0"/>
              <a:t>Demonstrate an increased tolerance of and appreciation of diversity.</a:t>
            </a:r>
          </a:p>
          <a:p>
            <a:r>
              <a:rPr lang="en-US" sz="1800" b="1" dirty="0" smtClean="0"/>
              <a:t>They develop better communication and social skills; and learn to create warm and caring friendships. </a:t>
            </a:r>
          </a:p>
          <a:p>
            <a:r>
              <a:rPr lang="en-US" sz="1800" b="1" dirty="0" smtClean="0"/>
              <a:t>They  show a greater development in moral or ethical principles.</a:t>
            </a:r>
          </a:p>
          <a:p>
            <a:pPr>
              <a:buNone/>
            </a:pPr>
            <a:r>
              <a:rPr lang="en-US" sz="2000" dirty="0" smtClean="0"/>
              <a:t>Children with disabilities:</a:t>
            </a:r>
          </a:p>
          <a:p>
            <a:r>
              <a:rPr lang="en-US" sz="1800" b="1" dirty="0" smtClean="0"/>
              <a:t>Are viewed as a child first, with special needs secondary</a:t>
            </a:r>
          </a:p>
          <a:p>
            <a:r>
              <a:rPr lang="en-US" sz="1800" b="1" dirty="0" smtClean="0"/>
              <a:t>Learn social, coping, and problem solving skills; and becomes more self reliant and independent.</a:t>
            </a:r>
          </a:p>
          <a:p>
            <a:pPr>
              <a:buNone/>
            </a:pPr>
            <a:r>
              <a:rPr lang="en-US" sz="1800" b="1" dirty="0" smtClean="0"/>
              <a:t>Children involved in inclusive setting grow up to be adults who are accepting of others.  </a:t>
            </a:r>
          </a:p>
          <a:p>
            <a:pPr>
              <a:buNone/>
            </a:pPr>
            <a:r>
              <a:rPr lang="en-US" sz="1800" dirty="0" smtClean="0"/>
              <a:t>(adapted from the article “Inclusion for Preschoolers” by Amy Kadell)</a:t>
            </a:r>
          </a:p>
          <a:p>
            <a:pPr>
              <a:buNone/>
            </a:pP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Individual activity: What Modifications are needed to include this child in your program?</a:t>
            </a:r>
            <a:endParaRPr lang="en-US" sz="2000" dirty="0"/>
          </a:p>
        </p:txBody>
      </p:sp>
      <p:sp>
        <p:nvSpPr>
          <p:cNvPr id="3" name="Content Placeholder 2"/>
          <p:cNvSpPr>
            <a:spLocks noGrp="1"/>
          </p:cNvSpPr>
          <p:nvPr>
            <p:ph idx="1"/>
          </p:nvPr>
        </p:nvSpPr>
        <p:spPr/>
        <p:txBody>
          <a:bodyPr/>
          <a:lstStyle/>
          <a:p>
            <a:pPr>
              <a:buNone/>
            </a:pPr>
            <a:r>
              <a:rPr lang="en-US" dirty="0" smtClean="0"/>
              <a:t>Participants will be asked to use the Inclusion planning checklist to identify what is needed to include a child with the disability they researched for homework in their program. in their program.</a:t>
            </a:r>
          </a:p>
          <a:p>
            <a:pPr>
              <a:buNone/>
            </a:pPr>
            <a:r>
              <a:rPr lang="en-US" dirty="0" smtClean="0"/>
              <a:t>  </a:t>
            </a:r>
            <a:endParaRPr lang="en-US"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685800"/>
          </a:xfrm>
        </p:spPr>
        <p:txBody>
          <a:bodyPr>
            <a:normAutofit/>
          </a:bodyPr>
          <a:lstStyle/>
          <a:p>
            <a:pPr algn="ctr"/>
            <a:r>
              <a:rPr lang="en-US" dirty="0" smtClean="0"/>
              <a:t>Strategies for Inclusion</a:t>
            </a:r>
            <a:endParaRPr lang="en-US" dirty="0"/>
          </a:p>
        </p:txBody>
      </p:sp>
      <p:graphicFrame>
        <p:nvGraphicFramePr>
          <p:cNvPr id="5" name="Content Placeholder 4"/>
          <p:cNvGraphicFramePr>
            <a:graphicFrameLocks noGrp="1"/>
          </p:cNvGraphicFramePr>
          <p:nvPr>
            <p:ph idx="1"/>
          </p:nvPr>
        </p:nvGraphicFramePr>
        <p:xfrm>
          <a:off x="457200" y="1143000"/>
          <a:ext cx="7315200" cy="5486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4267200" y="6324600"/>
            <a:ext cx="3657600" cy="338554"/>
          </a:xfrm>
          <a:prstGeom prst="rect">
            <a:avLst/>
          </a:prstGeom>
          <a:noFill/>
        </p:spPr>
        <p:txBody>
          <a:bodyPr wrap="square" rtlCol="0">
            <a:spAutoFit/>
          </a:bodyPr>
          <a:lstStyle/>
          <a:p>
            <a:r>
              <a:rPr lang="en-US" sz="800" dirty="0" smtClean="0"/>
              <a:t>(from </a:t>
            </a:r>
            <a:r>
              <a:rPr lang="en-US" sz="800" u="sng" dirty="0" smtClean="0"/>
              <a:t>Building Blocks for Teaching Preschoolers with Special Needs</a:t>
            </a:r>
            <a:r>
              <a:rPr lang="en-US" sz="800" dirty="0" smtClean="0"/>
              <a:t> by Susan Sandall and Ilene Schwartz.)</a:t>
            </a:r>
            <a:endParaRPr lang="en-US" sz="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High Quality Early childhood Program</a:t>
            </a:r>
            <a:endParaRPr lang="en-US" sz="2400" dirty="0"/>
          </a:p>
        </p:txBody>
      </p:sp>
      <p:sp>
        <p:nvSpPr>
          <p:cNvPr id="3" name="Content Placeholder 2"/>
          <p:cNvSpPr>
            <a:spLocks noGrp="1"/>
          </p:cNvSpPr>
          <p:nvPr>
            <p:ph idx="1"/>
          </p:nvPr>
        </p:nvSpPr>
        <p:spPr/>
        <p:txBody>
          <a:bodyPr/>
          <a:lstStyle/>
          <a:p>
            <a:pPr>
              <a:buNone/>
            </a:pPr>
            <a:r>
              <a:rPr lang="en-US" dirty="0" smtClean="0"/>
              <a:t>Think about your current program.  Does it include the following elements?</a:t>
            </a:r>
          </a:p>
          <a:p>
            <a:r>
              <a:rPr lang="en-US" sz="2000" dirty="0" smtClean="0"/>
              <a:t>Engaging interactions?</a:t>
            </a:r>
          </a:p>
          <a:p>
            <a:r>
              <a:rPr lang="en-US" sz="2000" dirty="0" smtClean="0"/>
              <a:t>A responsive and predictable environment?</a:t>
            </a:r>
          </a:p>
          <a:p>
            <a:r>
              <a:rPr lang="en-US" sz="2000" dirty="0" smtClean="0"/>
              <a:t>Many opportunities for learning?</a:t>
            </a:r>
          </a:p>
          <a:p>
            <a:r>
              <a:rPr lang="en-US" sz="2000" dirty="0" smtClean="0"/>
              <a:t>Teaching that is matched for the child and the activity?</a:t>
            </a:r>
          </a:p>
          <a:p>
            <a:r>
              <a:rPr lang="en-US" sz="2000" dirty="0" smtClean="0"/>
              <a:t>Developmentally appropriate material, activities, and interactions?</a:t>
            </a:r>
          </a:p>
          <a:p>
            <a:r>
              <a:rPr lang="en-US" sz="2000" dirty="0" smtClean="0"/>
              <a:t>Safe, hygienic practices?</a:t>
            </a:r>
          </a:p>
          <a:p>
            <a:r>
              <a:rPr lang="en-US" sz="2000" dirty="0" smtClean="0"/>
              <a:t>Appropriate levels of child guidance?</a:t>
            </a:r>
          </a:p>
          <a:p>
            <a:r>
              <a:rPr lang="en-US" sz="2000" dirty="0" smtClean="0"/>
              <a:t>Meaningful involvement for families?</a:t>
            </a:r>
          </a:p>
          <a:p>
            <a:endParaRPr lang="en-US" sz="2000"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Curriculum Modifications</a:t>
            </a:r>
            <a:br>
              <a:rPr lang="en-US" dirty="0" smtClean="0"/>
            </a:br>
            <a:r>
              <a:rPr lang="en-US" dirty="0" smtClean="0"/>
              <a:t> and Adaptations</a:t>
            </a:r>
            <a:endParaRPr lang="en-US" dirty="0"/>
          </a:p>
        </p:txBody>
      </p:sp>
      <p:sp>
        <p:nvSpPr>
          <p:cNvPr id="3" name="Content Placeholder 2"/>
          <p:cNvSpPr>
            <a:spLocks noGrp="1"/>
          </p:cNvSpPr>
          <p:nvPr>
            <p:ph idx="1"/>
          </p:nvPr>
        </p:nvSpPr>
        <p:spPr>
          <a:xfrm>
            <a:off x="457200" y="1609416"/>
            <a:ext cx="7239000" cy="4638984"/>
          </a:xfrm>
        </p:spPr>
        <p:txBody>
          <a:bodyPr>
            <a:normAutofit/>
          </a:bodyPr>
          <a:lstStyle/>
          <a:p>
            <a:r>
              <a:rPr lang="en-US" dirty="0" smtClean="0"/>
              <a:t>Curriculum modification is a change to ongoing classroom activities or materials to achieve or maximize a child’s participation. </a:t>
            </a:r>
            <a:r>
              <a:rPr lang="en-US" sz="900" dirty="0" smtClean="0"/>
              <a:t>(from </a:t>
            </a:r>
            <a:r>
              <a:rPr lang="en-US" sz="900" u="sng" dirty="0" smtClean="0"/>
              <a:t>Building Blocks for Teaching Preschoolers with Special Needs</a:t>
            </a:r>
            <a:r>
              <a:rPr lang="en-US" sz="900" dirty="0" smtClean="0"/>
              <a:t> by Susan Sandall and Ilene Schwartz.)</a:t>
            </a:r>
          </a:p>
          <a:p>
            <a:endParaRPr lang="en-US" sz="1600" dirty="0" smtClean="0"/>
          </a:p>
          <a:p>
            <a:r>
              <a:rPr lang="en-US" sz="1800" dirty="0" smtClean="0"/>
              <a:t>There are eight types of modifications/adaptations that can be easily implemented in Early childhood Setting to include young children with disabilities. </a:t>
            </a:r>
          </a:p>
          <a:p>
            <a:pPr lvl="3"/>
            <a:r>
              <a:rPr lang="en-US" sz="1200" dirty="0" smtClean="0"/>
              <a:t>Environmental support		Materials Adaptations</a:t>
            </a:r>
          </a:p>
          <a:p>
            <a:pPr lvl="3"/>
            <a:r>
              <a:rPr lang="en-US" sz="1200" dirty="0" smtClean="0"/>
              <a:t>Activity simplification		Child Preferences</a:t>
            </a:r>
          </a:p>
          <a:p>
            <a:pPr lvl="3"/>
            <a:r>
              <a:rPr lang="en-US" sz="1200" dirty="0" smtClean="0"/>
              <a:t>Special Equipment		Adult Support</a:t>
            </a:r>
          </a:p>
          <a:p>
            <a:pPr lvl="3"/>
            <a:r>
              <a:rPr lang="en-US" sz="1200" dirty="0" smtClean="0"/>
              <a:t>Peer Support 		Invisible Support</a:t>
            </a:r>
          </a:p>
          <a:p>
            <a:endParaRPr lang="en-US" sz="1800" dirty="0" smtClean="0"/>
          </a:p>
          <a:p>
            <a:r>
              <a:rPr lang="en-US" sz="1800" dirty="0" smtClean="0"/>
              <a:t>Use this as a framework to plan with how to include a young child with disabilities in your program.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Environmental Support</a:t>
            </a:r>
            <a:endParaRPr lang="en-US" dirty="0"/>
          </a:p>
        </p:txBody>
      </p:sp>
      <p:sp>
        <p:nvSpPr>
          <p:cNvPr id="3" name="Content Placeholder 2"/>
          <p:cNvSpPr>
            <a:spLocks noGrp="1"/>
          </p:cNvSpPr>
          <p:nvPr>
            <p:ph idx="1"/>
          </p:nvPr>
        </p:nvSpPr>
        <p:spPr/>
        <p:txBody>
          <a:bodyPr>
            <a:normAutofit/>
          </a:bodyPr>
          <a:lstStyle/>
          <a:p>
            <a:pPr>
              <a:buNone/>
            </a:pPr>
            <a:r>
              <a:rPr lang="en-US" b="1" dirty="0" smtClean="0"/>
              <a:t>Alter the physical, social, and temporal; environment to promote participation, engagement and learning</a:t>
            </a:r>
          </a:p>
          <a:p>
            <a:r>
              <a:rPr lang="en-US" sz="2000" b="1" dirty="0" smtClean="0"/>
              <a:t>changing the physical environment</a:t>
            </a:r>
          </a:p>
          <a:p>
            <a:endParaRPr lang="en-US" sz="2000" b="1" dirty="0" smtClean="0"/>
          </a:p>
          <a:p>
            <a:pPr>
              <a:buNone/>
            </a:pPr>
            <a:r>
              <a:rPr lang="en-US" sz="2000" dirty="0" smtClean="0"/>
              <a:t> A child has difficulty keeping his or her hands to him or herself when working on individual activities or projects</a:t>
            </a:r>
          </a:p>
          <a:p>
            <a:pPr>
              <a:buNone/>
            </a:pPr>
            <a:r>
              <a:rPr lang="en-US" sz="2000" u="sng" dirty="0" smtClean="0"/>
              <a:t>Environmental support</a:t>
            </a:r>
            <a:r>
              <a:rPr lang="en-US" sz="2000" dirty="0" smtClean="0"/>
              <a:t>: </a:t>
            </a:r>
            <a:r>
              <a:rPr lang="en-US" sz="2000" i="1" dirty="0" smtClean="0"/>
              <a:t>provide individual workspaces by using trays box lids, or placemats.</a:t>
            </a:r>
          </a:p>
          <a:p>
            <a:pPr>
              <a:buNone/>
            </a:pPr>
            <a:endParaRPr lang="en-US" sz="2000" i="1" dirty="0" smtClean="0"/>
          </a:p>
          <a:p>
            <a:pPr>
              <a:buNone/>
            </a:pPr>
            <a:r>
              <a:rPr lang="en-US" sz="2000" dirty="0" smtClean="0"/>
              <a:t> </a:t>
            </a:r>
            <a:r>
              <a:rPr lang="en-US" sz="800" dirty="0" smtClean="0"/>
              <a:t>(from </a:t>
            </a:r>
            <a:r>
              <a:rPr lang="en-US" sz="800" u="sng" dirty="0" smtClean="0"/>
              <a:t>Building </a:t>
            </a:r>
            <a:r>
              <a:rPr lang="en-US" sz="900" u="sng" dirty="0" smtClean="0"/>
              <a:t>Blocks for Teaching Preschoolers with Special Needs</a:t>
            </a:r>
            <a:r>
              <a:rPr lang="en-US" sz="900" dirty="0" smtClean="0"/>
              <a:t> by Susan Sandall and Ilene Schwartz.)</a:t>
            </a:r>
          </a:p>
          <a:p>
            <a:pPr>
              <a:buNone/>
            </a:pPr>
            <a:endParaRPr lang="en-US" sz="900" dirty="0" smtClean="0"/>
          </a:p>
          <a:p>
            <a:pPr>
              <a:buNone/>
            </a:pPr>
            <a:endParaRPr lang="en-US" sz="900" i="1"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1143000"/>
          </a:xfrm>
        </p:spPr>
        <p:txBody>
          <a:bodyPr>
            <a:normAutofit fontScale="90000"/>
          </a:bodyPr>
          <a:lstStyle/>
          <a:p>
            <a:pPr algn="ctr"/>
            <a:r>
              <a:rPr lang="en-US" dirty="0" smtClean="0"/>
              <a:t>Other examples of Environmental Support</a:t>
            </a:r>
            <a:endParaRPr lang="en-US" dirty="0"/>
          </a:p>
        </p:txBody>
      </p:sp>
      <p:sp>
        <p:nvSpPr>
          <p:cNvPr id="3" name="Content Placeholder 2"/>
          <p:cNvSpPr>
            <a:spLocks noGrp="1"/>
          </p:cNvSpPr>
          <p:nvPr>
            <p:ph idx="1"/>
          </p:nvPr>
        </p:nvSpPr>
        <p:spPr>
          <a:xfrm>
            <a:off x="457200" y="1295400"/>
            <a:ext cx="7239000" cy="4876800"/>
          </a:xfrm>
        </p:spPr>
        <p:txBody>
          <a:bodyPr>
            <a:normAutofit lnSpcReduction="10000"/>
          </a:bodyPr>
          <a:lstStyle/>
          <a:p>
            <a:r>
              <a:rPr lang="en-US" dirty="0" smtClean="0"/>
              <a:t> </a:t>
            </a:r>
            <a:r>
              <a:rPr lang="en-US" b="1" dirty="0" smtClean="0"/>
              <a:t>Change the social environment</a:t>
            </a:r>
          </a:p>
          <a:p>
            <a:pPr>
              <a:buNone/>
            </a:pPr>
            <a:r>
              <a:rPr lang="en-US" sz="2400" dirty="0" smtClean="0"/>
              <a:t>A child has no play partners</a:t>
            </a:r>
          </a:p>
          <a:p>
            <a:pPr>
              <a:buNone/>
            </a:pPr>
            <a:r>
              <a:rPr lang="en-US" sz="2400" u="sng" dirty="0" smtClean="0"/>
              <a:t>Environmental support</a:t>
            </a:r>
            <a:r>
              <a:rPr lang="en-US" sz="2400" i="1" dirty="0" smtClean="0"/>
              <a:t>: build friendships by seating a peer next to the child every day at a planned activity such s small group or circle time</a:t>
            </a:r>
          </a:p>
          <a:p>
            <a:pPr>
              <a:buNone/>
            </a:pPr>
            <a:r>
              <a:rPr lang="en-US" sz="2400" dirty="0" smtClean="0"/>
              <a:t>A child is unstable while walking</a:t>
            </a:r>
          </a:p>
          <a:p>
            <a:pPr>
              <a:buNone/>
            </a:pPr>
            <a:r>
              <a:rPr lang="en-US" sz="2400" u="sng" dirty="0" smtClean="0"/>
              <a:t>Environmental support: </a:t>
            </a:r>
            <a:r>
              <a:rPr lang="en-US" sz="2400" dirty="0" smtClean="0"/>
              <a:t>arrange</a:t>
            </a:r>
            <a:r>
              <a:rPr lang="en-US" sz="2400" i="1" dirty="0" smtClean="0"/>
              <a:t> for the child to hold hands with buddies during transitions.  With a buddy on one or both sides the child will be more stable</a:t>
            </a:r>
            <a:r>
              <a:rPr lang="en-US" i="1" dirty="0" smtClean="0"/>
              <a:t>.</a:t>
            </a:r>
          </a:p>
          <a:p>
            <a:pPr>
              <a:buNone/>
            </a:pPr>
            <a:r>
              <a:rPr lang="en-US"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9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example of Environmental Support</a:t>
            </a:r>
            <a:endParaRPr lang="en-US" dirty="0"/>
          </a:p>
        </p:txBody>
      </p:sp>
      <p:sp>
        <p:nvSpPr>
          <p:cNvPr id="3" name="Content Placeholder 2"/>
          <p:cNvSpPr>
            <a:spLocks noGrp="1"/>
          </p:cNvSpPr>
          <p:nvPr>
            <p:ph idx="1"/>
          </p:nvPr>
        </p:nvSpPr>
        <p:spPr>
          <a:xfrm>
            <a:off x="457200" y="1609416"/>
            <a:ext cx="7239000" cy="5019984"/>
          </a:xfrm>
        </p:spPr>
        <p:txBody>
          <a:bodyPr>
            <a:normAutofit/>
          </a:bodyPr>
          <a:lstStyle/>
          <a:p>
            <a:r>
              <a:rPr lang="en-US" sz="2400" dirty="0" smtClean="0"/>
              <a:t> changing the temporal environment</a:t>
            </a:r>
          </a:p>
          <a:p>
            <a:pPr>
              <a:buNone/>
            </a:pPr>
            <a:r>
              <a:rPr lang="en-US" sz="2000" dirty="0" smtClean="0"/>
              <a:t>A child quickly finishes snack and then has difficulty waiting for the next activity</a:t>
            </a:r>
          </a:p>
          <a:p>
            <a:pPr>
              <a:buNone/>
            </a:pPr>
            <a:r>
              <a:rPr lang="en-US" sz="2000" u="sng" dirty="0" smtClean="0"/>
              <a:t>Environmental support</a:t>
            </a:r>
            <a:r>
              <a:rPr lang="en-US" sz="2000" dirty="0" smtClean="0"/>
              <a:t>: </a:t>
            </a:r>
            <a:r>
              <a:rPr lang="en-US" sz="2000" i="1" dirty="0" smtClean="0"/>
              <a:t>open one or two quiet centers (ex the library or computer)after snack time so that the child can leave the snack table when he or she is finished.</a:t>
            </a:r>
          </a:p>
          <a:p>
            <a:pPr>
              <a:buNone/>
            </a:pPr>
            <a:r>
              <a:rPr lang="en-US" sz="2000" dirty="0" smtClean="0"/>
              <a:t>A  child does not participate in learning centers during the free choice time</a:t>
            </a:r>
          </a:p>
          <a:p>
            <a:pPr>
              <a:buNone/>
            </a:pPr>
            <a:r>
              <a:rPr lang="en-US" sz="2000" u="sng" dirty="0" smtClean="0"/>
              <a:t>Environmental support: </a:t>
            </a:r>
            <a:r>
              <a:rPr lang="en-US" sz="2000" i="1" dirty="0" smtClean="0"/>
              <a:t>create a picture schedule for the child.  The schedule can have pictures and symbols representing the different areas organized in a certain order.  The child should be taught to refer to his or her schedule  each time he finishes one activity or to play in each center a specified amount of time. </a:t>
            </a:r>
            <a:r>
              <a:rPr lang="en-US" sz="800" i="1" dirty="0" smtClean="0"/>
              <a:t>.</a:t>
            </a:r>
            <a:r>
              <a:rPr lang="en-US" sz="800" dirty="0" smtClean="0"/>
              <a:t> (from </a:t>
            </a:r>
            <a:r>
              <a:rPr lang="en-US" sz="800" u="sng" dirty="0" smtClean="0"/>
              <a:t>Building Blocks for Teaching Preschoolers with Special Needs</a:t>
            </a:r>
            <a:r>
              <a:rPr lang="en-US" sz="800" dirty="0" smtClean="0"/>
              <a:t> by Susan Sandall and Ilene Schwartz.)</a:t>
            </a:r>
          </a:p>
          <a:p>
            <a:pPr>
              <a:buNone/>
            </a:pPr>
            <a:endParaRPr lang="en-US" sz="800" dirty="0" smtClean="0"/>
          </a:p>
          <a:p>
            <a:pPr>
              <a:buNone/>
            </a:pP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Materials Adaptation</a:t>
            </a:r>
            <a:endParaRPr lang="en-US" dirty="0"/>
          </a:p>
        </p:txBody>
      </p:sp>
      <p:sp>
        <p:nvSpPr>
          <p:cNvPr id="3" name="Content Placeholder 2"/>
          <p:cNvSpPr>
            <a:spLocks noGrp="1"/>
          </p:cNvSpPr>
          <p:nvPr>
            <p:ph idx="1"/>
          </p:nvPr>
        </p:nvSpPr>
        <p:spPr/>
        <p:txBody>
          <a:bodyPr>
            <a:normAutofit/>
          </a:bodyPr>
          <a:lstStyle/>
          <a:p>
            <a:pPr>
              <a:buNone/>
            </a:pPr>
            <a:r>
              <a:rPr lang="en-US" sz="2000" b="1" dirty="0" smtClean="0"/>
              <a:t>Modify materials so that the child can participate as independently as possible</a:t>
            </a:r>
          </a:p>
          <a:p>
            <a:r>
              <a:rPr lang="en-US" sz="2000" dirty="0" smtClean="0"/>
              <a:t> if the skill or response required by a toy is too difficult for a child modify the response</a:t>
            </a:r>
          </a:p>
          <a:p>
            <a:endParaRPr lang="en-US" sz="2000" dirty="0" smtClean="0"/>
          </a:p>
          <a:p>
            <a:pPr>
              <a:buNone/>
            </a:pPr>
            <a:r>
              <a:rPr lang="en-US" sz="2000" dirty="0" smtClean="0"/>
              <a:t> a child has difficulty turning the pages of a book</a:t>
            </a:r>
          </a:p>
          <a:p>
            <a:pPr>
              <a:buNone/>
            </a:pPr>
            <a:r>
              <a:rPr lang="en-US" sz="2000" u="sng" dirty="0" smtClean="0"/>
              <a:t>Material adaptation</a:t>
            </a:r>
            <a:r>
              <a:rPr lang="en-US" sz="2000" dirty="0" smtClean="0"/>
              <a:t>: </a:t>
            </a:r>
            <a:r>
              <a:rPr lang="en-US" sz="2000" i="1" dirty="0" smtClean="0"/>
              <a:t>glue a small piece of Styrofoam to the pages; this will separate each page, making it simpler to turn them.</a:t>
            </a:r>
            <a:r>
              <a:rPr lang="en-US" sz="2000" dirty="0" smtClean="0"/>
              <a:t> </a:t>
            </a:r>
          </a:p>
          <a:p>
            <a:pPr>
              <a:buNone/>
            </a:pPr>
            <a:r>
              <a:rPr lang="en-US" sz="2000" dirty="0" smtClean="0"/>
              <a:t>It is difficult for a child to grasp markers or paint brushes</a:t>
            </a:r>
          </a:p>
          <a:p>
            <a:pPr>
              <a:buNone/>
            </a:pPr>
            <a:r>
              <a:rPr lang="en-US" sz="2000" u="sng" dirty="0" smtClean="0"/>
              <a:t>Material support:</a:t>
            </a:r>
            <a:r>
              <a:rPr lang="en-US" sz="2000" dirty="0" smtClean="0"/>
              <a:t> </a:t>
            </a:r>
            <a:r>
              <a:rPr lang="en-US" sz="2000" i="1" dirty="0" smtClean="0"/>
              <a:t>wrap</a:t>
            </a:r>
            <a:r>
              <a:rPr lang="en-US" sz="2000" dirty="0" smtClean="0"/>
              <a:t> pieces of foam around markers and paintbrushes to make them easier to hold.</a:t>
            </a:r>
          </a:p>
          <a:p>
            <a:pPr>
              <a:buNone/>
            </a:pPr>
            <a:r>
              <a:rPr lang="en-US" sz="800" i="1" dirty="0" smtClean="0"/>
              <a:t>.</a:t>
            </a:r>
            <a:r>
              <a:rPr lang="en-US" sz="800" dirty="0" smtClean="0"/>
              <a:t> (from </a:t>
            </a:r>
            <a:r>
              <a:rPr lang="en-US" sz="800" u="sng" dirty="0" smtClean="0"/>
              <a:t>Building Blocks for Teaching Preschoolers with Special Needs</a:t>
            </a:r>
            <a:r>
              <a:rPr lang="en-US" sz="800" dirty="0" smtClean="0"/>
              <a:t> by Susan Sandall and Ilene Schwartz.)</a:t>
            </a:r>
          </a:p>
          <a:p>
            <a:pPr>
              <a:buNone/>
            </a:pPr>
            <a:endParaRPr lang="en-US" sz="800" dirty="0" smtClean="0"/>
          </a:p>
          <a:p>
            <a:pPr>
              <a:buNone/>
            </a:pPr>
            <a:endParaRPr lang="en-US" sz="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Session 3: Participant Outcomes</a:t>
            </a:r>
            <a:endParaRPr lang="en-US" dirty="0"/>
          </a:p>
        </p:txBody>
      </p:sp>
      <p:sp>
        <p:nvSpPr>
          <p:cNvPr id="6" name="Content Placeholder 5"/>
          <p:cNvSpPr>
            <a:spLocks noGrp="1"/>
          </p:cNvSpPr>
          <p:nvPr>
            <p:ph idx="1"/>
          </p:nvPr>
        </p:nvSpPr>
        <p:spPr/>
        <p:txBody>
          <a:bodyPr>
            <a:normAutofit fontScale="85000" lnSpcReduction="10000"/>
          </a:bodyPr>
          <a:lstStyle/>
          <a:p>
            <a:pPr lvl="0"/>
            <a:r>
              <a:rPr lang="en-US" sz="2000" dirty="0"/>
              <a:t>Participants will gain a general understanding of the characteristics exhibited by children diagnosed with common disabilities typically seen in Early Education and Care Settings.   </a:t>
            </a:r>
            <a:endParaRPr lang="en-US" sz="2000" dirty="0" smtClean="0"/>
          </a:p>
          <a:p>
            <a:pPr lvl="0"/>
            <a:endParaRPr lang="en-US" sz="2000" dirty="0"/>
          </a:p>
          <a:p>
            <a:pPr lvl="0"/>
            <a:r>
              <a:rPr lang="en-US" sz="2000" dirty="0"/>
              <a:t>Participants will be able to list specific behaviors associated with a disability they choose to research.  </a:t>
            </a:r>
            <a:endParaRPr lang="en-US" sz="2000" dirty="0" smtClean="0"/>
          </a:p>
          <a:p>
            <a:pPr lvl="0"/>
            <a:endParaRPr lang="en-US" sz="2000" dirty="0"/>
          </a:p>
          <a:p>
            <a:pPr lvl="0"/>
            <a:r>
              <a:rPr lang="en-US" sz="2000" dirty="0"/>
              <a:t>Participants will demonstrate how to read and use evaluations and other reports to develop support strategies in their setting.  </a:t>
            </a:r>
            <a:endParaRPr lang="en-US" sz="2000" dirty="0" smtClean="0"/>
          </a:p>
          <a:p>
            <a:pPr lvl="0"/>
            <a:endParaRPr lang="en-US" sz="2000" dirty="0"/>
          </a:p>
          <a:p>
            <a:pPr lvl="0"/>
            <a:r>
              <a:rPr lang="en-US" sz="2000" dirty="0"/>
              <a:t>Participants will plan general adaptations to their environment s in order to include children with disabilities in their settings.  </a:t>
            </a:r>
            <a:r>
              <a:rPr lang="en-US" sz="2000" dirty="0" smtClean="0"/>
              <a:t> </a:t>
            </a:r>
          </a:p>
          <a:p>
            <a:pPr lvl="0"/>
            <a:endParaRPr lang="en-US" sz="2000" dirty="0"/>
          </a:p>
          <a:p>
            <a:pPr lvl="0"/>
            <a:r>
              <a:rPr lang="en-US" sz="2000" dirty="0"/>
              <a:t>Participants will be able to plan strategies to adapt curriculum to meet the needs of students with disabilities. </a:t>
            </a:r>
          </a:p>
          <a:p>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More examples of </a:t>
            </a:r>
            <a:br>
              <a:rPr lang="en-US" sz="2800" dirty="0" smtClean="0"/>
            </a:br>
            <a:r>
              <a:rPr lang="en-US" sz="2800" dirty="0" smtClean="0"/>
              <a:t>Materials Adaptations</a:t>
            </a:r>
            <a:endParaRPr lang="en-US" sz="2800" dirty="0"/>
          </a:p>
        </p:txBody>
      </p:sp>
      <p:sp>
        <p:nvSpPr>
          <p:cNvPr id="3" name="Content Placeholder 2"/>
          <p:cNvSpPr>
            <a:spLocks noGrp="1"/>
          </p:cNvSpPr>
          <p:nvPr>
            <p:ph idx="1"/>
          </p:nvPr>
        </p:nvSpPr>
        <p:spPr/>
        <p:txBody>
          <a:bodyPr>
            <a:normAutofit/>
          </a:bodyPr>
          <a:lstStyle/>
          <a:p>
            <a:r>
              <a:rPr lang="en-US" sz="2400" b="1" dirty="0" smtClean="0"/>
              <a:t>Make the materials larger or brighter to attract the child’s attention or interest</a:t>
            </a:r>
          </a:p>
          <a:p>
            <a:pPr>
              <a:buNone/>
            </a:pPr>
            <a:endParaRPr lang="en-US" sz="2400" b="1" dirty="0" smtClean="0"/>
          </a:p>
          <a:p>
            <a:pPr>
              <a:buNone/>
            </a:pPr>
            <a:r>
              <a:rPr lang="en-US" sz="1800" dirty="0" smtClean="0"/>
              <a:t>A child with visual impairments has difficulty attending to objects or pictures</a:t>
            </a:r>
          </a:p>
          <a:p>
            <a:pPr>
              <a:buNone/>
            </a:pPr>
            <a:r>
              <a:rPr lang="en-US" sz="1800" u="sng" dirty="0" smtClean="0"/>
              <a:t>Material adaptation: </a:t>
            </a:r>
            <a:r>
              <a:rPr lang="en-US" sz="1800" i="1" dirty="0" smtClean="0"/>
              <a:t>Use pictures and books that are bold and uncluttered.  Use high contrast colors in visual images</a:t>
            </a:r>
            <a:endParaRPr lang="en-US" sz="1800" u="sng" dirty="0" smtClean="0"/>
          </a:p>
          <a:p>
            <a:pPr>
              <a:buNone/>
            </a:pPr>
            <a:endParaRPr lang="en-US" sz="2000" dirty="0" smtClean="0"/>
          </a:p>
          <a:p>
            <a:pPr>
              <a:buNone/>
            </a:pPr>
            <a:r>
              <a:rPr lang="en-US" sz="2000" dirty="0" smtClean="0"/>
              <a:t>A child shows little interest in art activities such as making a collage or other activities using paper</a:t>
            </a:r>
          </a:p>
          <a:p>
            <a:pPr>
              <a:buNone/>
            </a:pPr>
            <a:r>
              <a:rPr lang="en-US" sz="2000" u="sng" dirty="0" smtClean="0"/>
              <a:t>Material adaptation:</a:t>
            </a:r>
            <a:r>
              <a:rPr lang="en-US" sz="2000" i="1" dirty="0" smtClean="0"/>
              <a:t> include pieces of Mylar or other shiny paper in the collage box.</a:t>
            </a:r>
          </a:p>
          <a:p>
            <a:pPr>
              <a:buNone/>
            </a:pPr>
            <a:r>
              <a:rPr lang="en-US" sz="2000" i="1" dirty="0" smtClean="0"/>
              <a:t>.</a:t>
            </a:r>
            <a:r>
              <a:rPr lang="en-US" sz="2000" dirty="0" smtClean="0"/>
              <a:t> </a:t>
            </a:r>
            <a:r>
              <a:rPr lang="en-US" sz="800" dirty="0" smtClean="0"/>
              <a:t>(from </a:t>
            </a:r>
            <a:r>
              <a:rPr lang="en-US" sz="800" u="sng" dirty="0" smtClean="0"/>
              <a:t>Building Blocks for Teaching Preschoolers with Special Needs</a:t>
            </a:r>
            <a:r>
              <a:rPr lang="en-US" sz="800" dirty="0" smtClean="0"/>
              <a:t> by Susan Sandall and Ilene Schwartz.)</a:t>
            </a:r>
          </a:p>
          <a:p>
            <a:pPr>
              <a:buNone/>
            </a:pPr>
            <a:endParaRPr lang="en-US" sz="2000" dirty="0" smtClean="0"/>
          </a:p>
          <a:p>
            <a:pPr>
              <a:buNone/>
            </a:pPr>
            <a:endParaRPr lang="en-US" sz="2000"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762000"/>
          </a:xfrm>
        </p:spPr>
        <p:txBody>
          <a:bodyPr>
            <a:normAutofit/>
          </a:bodyPr>
          <a:lstStyle/>
          <a:p>
            <a:pPr algn="ctr"/>
            <a:r>
              <a:rPr lang="en-US" sz="2800" dirty="0" smtClean="0"/>
              <a:t>Activity Simplification</a:t>
            </a:r>
            <a:endParaRPr lang="en-US" sz="2800" dirty="0"/>
          </a:p>
        </p:txBody>
      </p:sp>
      <p:sp>
        <p:nvSpPr>
          <p:cNvPr id="3" name="Content Placeholder 2"/>
          <p:cNvSpPr>
            <a:spLocks noGrp="1"/>
          </p:cNvSpPr>
          <p:nvPr>
            <p:ph idx="1"/>
          </p:nvPr>
        </p:nvSpPr>
        <p:spPr>
          <a:xfrm>
            <a:off x="457200" y="990600"/>
            <a:ext cx="7239000" cy="5379720"/>
          </a:xfrm>
        </p:spPr>
        <p:txBody>
          <a:bodyPr>
            <a:normAutofit/>
          </a:bodyPr>
          <a:lstStyle/>
          <a:p>
            <a:pPr>
              <a:buNone/>
            </a:pPr>
            <a:r>
              <a:rPr lang="en-US" sz="2400" b="1" dirty="0" smtClean="0"/>
              <a:t>Simplify a complicated task by breaking it into smaller parts or reducing the number of steps.</a:t>
            </a:r>
          </a:p>
          <a:p>
            <a:r>
              <a:rPr lang="en-US" sz="1800" dirty="0" smtClean="0"/>
              <a:t>Break down a task or activity into smaller, more manageable parts</a:t>
            </a:r>
          </a:p>
          <a:p>
            <a:pPr>
              <a:buNone/>
            </a:pPr>
            <a:r>
              <a:rPr lang="en-US" sz="1800" dirty="0" smtClean="0"/>
              <a:t>A child has a long walk form the car or bus to the classroom and then dawdles, complains, and sometimes stops and drops on the floor</a:t>
            </a:r>
          </a:p>
          <a:p>
            <a:pPr>
              <a:buNone/>
            </a:pPr>
            <a:r>
              <a:rPr lang="en-US" sz="1800" u="sng" dirty="0" smtClean="0"/>
              <a:t>Activity Simplification: </a:t>
            </a:r>
            <a:r>
              <a:rPr lang="en-US" sz="1800" i="1" dirty="0" smtClean="0"/>
              <a:t>put photos, posters or other interesting displays  at strategic points along the way.  Encourage the child to go to the next spot: praise him or her.  Then direct the child to the next spot etc.</a:t>
            </a:r>
          </a:p>
          <a:p>
            <a:pPr>
              <a:buNone/>
            </a:pPr>
            <a:r>
              <a:rPr lang="en-US" sz="1800" dirty="0" smtClean="0"/>
              <a:t>A child is overwhelmed by activities such as cooking projects, craft projects, and games and is rarely successful at them</a:t>
            </a:r>
          </a:p>
          <a:p>
            <a:pPr>
              <a:buNone/>
            </a:pPr>
            <a:r>
              <a:rPr lang="en-US" sz="1800" u="sng" dirty="0" smtClean="0"/>
              <a:t>Activity Simplification: break</a:t>
            </a:r>
            <a:r>
              <a:rPr lang="en-US" sz="1800" i="1" dirty="0" smtClean="0"/>
              <a:t> down the activity into several parts.  Describe the steps in clear terms. Draw pictures of the steps to make them clearer.</a:t>
            </a:r>
            <a:endParaRPr lang="en-US" sz="1800" u="sng" dirty="0" smtClean="0"/>
          </a:p>
          <a:p>
            <a:pPr>
              <a:buNone/>
            </a:pPr>
            <a:endParaRPr 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More examples of </a:t>
            </a:r>
            <a:br>
              <a:rPr lang="en-US" sz="3200" dirty="0" smtClean="0"/>
            </a:br>
            <a:r>
              <a:rPr lang="en-US" sz="3200" dirty="0" smtClean="0"/>
              <a:t>Activity simplification</a:t>
            </a:r>
            <a:endParaRPr lang="en-US" sz="3200" dirty="0"/>
          </a:p>
        </p:txBody>
      </p:sp>
      <p:sp>
        <p:nvSpPr>
          <p:cNvPr id="5" name="Content Placeholder 4"/>
          <p:cNvSpPr>
            <a:spLocks noGrp="1"/>
          </p:cNvSpPr>
          <p:nvPr>
            <p:ph idx="1"/>
          </p:nvPr>
        </p:nvSpPr>
        <p:spPr/>
        <p:txBody>
          <a:bodyPr>
            <a:normAutofit/>
          </a:bodyPr>
          <a:lstStyle/>
          <a:p>
            <a:r>
              <a:rPr lang="en-US" sz="2000" b="1" dirty="0" smtClean="0"/>
              <a:t>Change or reduce the number of required steps</a:t>
            </a:r>
          </a:p>
          <a:p>
            <a:pPr>
              <a:buNone/>
            </a:pPr>
            <a:endParaRPr lang="en-US" sz="1800" b="1" dirty="0" smtClean="0"/>
          </a:p>
          <a:p>
            <a:pPr>
              <a:buNone/>
            </a:pPr>
            <a:r>
              <a:rPr lang="en-US" sz="1800" dirty="0" smtClean="0"/>
              <a:t>A child has difficulty with craft projects that have multiple steps</a:t>
            </a:r>
          </a:p>
          <a:p>
            <a:pPr>
              <a:buNone/>
            </a:pPr>
            <a:r>
              <a:rPr lang="en-US" sz="1800" u="sng" dirty="0" smtClean="0"/>
              <a:t>Activity Simplification</a:t>
            </a:r>
            <a:r>
              <a:rPr lang="en-US" sz="1800" i="1" dirty="0" smtClean="0"/>
              <a:t> prepare the craft with individual children in mind. Some children may do the entire project, others receive a project with some of the steps completed and they finish the project.</a:t>
            </a:r>
          </a:p>
          <a:p>
            <a:pPr>
              <a:buNone/>
            </a:pPr>
            <a:r>
              <a:rPr lang="en-US" sz="1800" dirty="0" smtClean="0"/>
              <a:t>A child plays repetitively in the house corner and rarely acts out multiple step scenes</a:t>
            </a:r>
          </a:p>
          <a:p>
            <a:pPr>
              <a:buNone/>
            </a:pPr>
            <a:r>
              <a:rPr lang="en-US" sz="1800" u="sng" dirty="0" smtClean="0"/>
              <a:t>Activity Simplification: </a:t>
            </a:r>
            <a:r>
              <a:rPr lang="en-US" sz="1800" dirty="0" smtClean="0"/>
              <a:t>make photographs of three or fours step play scenes . Use the photos to help lengthen their play.</a:t>
            </a:r>
          </a:p>
          <a:p>
            <a:pPr>
              <a:buNone/>
            </a:pPr>
            <a:r>
              <a:rPr lang="en-US" sz="800" dirty="0" smtClean="0"/>
              <a:t> (from </a:t>
            </a:r>
            <a:r>
              <a:rPr lang="en-US" sz="800" u="sng" dirty="0" smtClean="0"/>
              <a:t>Building Blocks for Teaching Preschoolers with Special Needs</a:t>
            </a:r>
            <a:r>
              <a:rPr lang="en-US" sz="800" dirty="0" smtClean="0"/>
              <a:t> by Susan Sandall and Ilene Schwartz.)</a:t>
            </a:r>
          </a:p>
          <a:p>
            <a:pPr>
              <a:buNone/>
            </a:pPr>
            <a:endParaRPr lang="en-US" sz="800" dirty="0" smtClean="0"/>
          </a:p>
          <a:p>
            <a:pPr>
              <a:buNone/>
            </a:pPr>
            <a:endParaRPr lang="en-US" sz="1800" u="sng"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More examples of </a:t>
            </a:r>
            <a:br>
              <a:rPr lang="en-US" sz="4000" dirty="0" smtClean="0"/>
            </a:br>
            <a:r>
              <a:rPr lang="en-US" sz="4000" dirty="0" smtClean="0"/>
              <a:t>Activity simplification</a:t>
            </a:r>
            <a:endParaRPr lang="en-US" dirty="0"/>
          </a:p>
        </p:txBody>
      </p:sp>
      <p:sp>
        <p:nvSpPr>
          <p:cNvPr id="3" name="Content Placeholder 2"/>
          <p:cNvSpPr>
            <a:spLocks noGrp="1"/>
          </p:cNvSpPr>
          <p:nvPr>
            <p:ph idx="1"/>
          </p:nvPr>
        </p:nvSpPr>
        <p:spPr/>
        <p:txBody>
          <a:bodyPr>
            <a:normAutofit/>
          </a:bodyPr>
          <a:lstStyle/>
          <a:p>
            <a:r>
              <a:rPr lang="en-US" sz="2400" b="1" dirty="0" smtClean="0"/>
              <a:t>Break down a complicated task into parts and have the child finish with success.</a:t>
            </a:r>
          </a:p>
          <a:p>
            <a:pPr>
              <a:buNone/>
            </a:pPr>
            <a:endParaRPr lang="en-US" sz="1800" dirty="0" smtClean="0"/>
          </a:p>
          <a:p>
            <a:pPr>
              <a:buNone/>
            </a:pPr>
            <a:r>
              <a:rPr lang="en-US" sz="1800" dirty="0" smtClean="0"/>
              <a:t>A child has difficulty washing and drying their hands.</a:t>
            </a:r>
          </a:p>
          <a:p>
            <a:pPr>
              <a:buNone/>
            </a:pPr>
            <a:r>
              <a:rPr lang="en-US" sz="1800" u="sng" dirty="0" smtClean="0"/>
              <a:t>Activity Simplification:</a:t>
            </a:r>
            <a:r>
              <a:rPr lang="en-US" sz="1800" i="1" dirty="0" smtClean="0"/>
              <a:t> help the child do each step until you get to the last step.  Have the child complete this step alone,. Gradually increase the steps the child does independently.</a:t>
            </a:r>
          </a:p>
          <a:p>
            <a:pPr>
              <a:buNone/>
            </a:pPr>
            <a:endParaRPr lang="en-US" sz="1800" i="1" u="sng" dirty="0" smtClean="0"/>
          </a:p>
          <a:p>
            <a:pPr>
              <a:buNone/>
            </a:pPr>
            <a:r>
              <a:rPr lang="en-US" sz="1800" dirty="0" smtClean="0"/>
              <a:t>A child has difficulty pedaling a tricycle</a:t>
            </a:r>
          </a:p>
          <a:p>
            <a:pPr>
              <a:buNone/>
            </a:pPr>
            <a:r>
              <a:rPr lang="en-US" sz="1800" u="sng" dirty="0" smtClean="0"/>
              <a:t>Activity Simplification: help</a:t>
            </a:r>
            <a:r>
              <a:rPr lang="en-US" sz="1800" i="1" dirty="0" smtClean="0"/>
              <a:t> the child place his or her feet on the pedals and start the rotation.  Let the child finish the rotation by himself.</a:t>
            </a:r>
          </a:p>
          <a:p>
            <a:pPr>
              <a:buNone/>
            </a:pPr>
            <a:r>
              <a:rPr lang="en-US" sz="1800" dirty="0" smtClean="0"/>
              <a:t> </a:t>
            </a:r>
            <a:r>
              <a:rPr lang="en-US" sz="800" dirty="0" smtClean="0"/>
              <a:t>(from </a:t>
            </a:r>
            <a:r>
              <a:rPr lang="en-US" sz="800" u="sng" dirty="0" smtClean="0"/>
              <a:t>Building Blocks for Teaching Preschoolers with Special Needs</a:t>
            </a:r>
            <a:r>
              <a:rPr lang="en-US" sz="800" dirty="0" smtClean="0"/>
              <a:t> by Susan Sandall and Ilene Schwartz.)</a:t>
            </a:r>
          </a:p>
          <a:p>
            <a:pPr>
              <a:buNone/>
            </a:pPr>
            <a:endParaRPr lang="en-US" sz="1800" dirty="0" smtClean="0"/>
          </a:p>
          <a:p>
            <a:pPr>
              <a:buNone/>
            </a:pPr>
            <a:endParaRPr lang="en-US" sz="1800" u="sng"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Child Preferences</a:t>
            </a:r>
            <a:endParaRPr lang="en-US" sz="3200" dirty="0"/>
          </a:p>
        </p:txBody>
      </p:sp>
      <p:sp>
        <p:nvSpPr>
          <p:cNvPr id="3" name="Content Placeholder 2"/>
          <p:cNvSpPr>
            <a:spLocks noGrp="1"/>
          </p:cNvSpPr>
          <p:nvPr>
            <p:ph idx="1"/>
          </p:nvPr>
        </p:nvSpPr>
        <p:spPr/>
        <p:txBody>
          <a:bodyPr>
            <a:normAutofit lnSpcReduction="10000"/>
          </a:bodyPr>
          <a:lstStyle/>
          <a:p>
            <a:pPr>
              <a:buNone/>
            </a:pPr>
            <a:r>
              <a:rPr lang="en-US" sz="2000" b="1" dirty="0" smtClean="0"/>
              <a:t>If a child is not taking advantage of available opportunities, identify and integrate the child’s preferences.</a:t>
            </a:r>
          </a:p>
          <a:p>
            <a:r>
              <a:rPr lang="en-US" sz="2000" b="1" dirty="0" smtClean="0"/>
              <a:t>Let the child hold a favorite toy</a:t>
            </a:r>
          </a:p>
          <a:p>
            <a:pPr>
              <a:buNone/>
            </a:pPr>
            <a:r>
              <a:rPr lang="en-US" sz="1800" dirty="0" smtClean="0"/>
              <a:t>A child has difficulty remaining on his nap time mat during rest time</a:t>
            </a:r>
          </a:p>
          <a:p>
            <a:pPr>
              <a:buNone/>
            </a:pPr>
            <a:r>
              <a:rPr lang="en-US" sz="1800" u="sng" dirty="0" smtClean="0"/>
              <a:t>Child Preference: </a:t>
            </a:r>
            <a:r>
              <a:rPr lang="en-US" sz="1800" i="1" dirty="0" smtClean="0"/>
              <a:t>let the child hold a favorite quiet toy or book</a:t>
            </a:r>
          </a:p>
          <a:p>
            <a:r>
              <a:rPr lang="en-US" sz="1800" b="1" dirty="0" smtClean="0"/>
              <a:t>Incorporate the child's favorite activity or toy into a specific area or activity</a:t>
            </a:r>
          </a:p>
          <a:p>
            <a:pPr>
              <a:buNone/>
            </a:pPr>
            <a:r>
              <a:rPr lang="en-US" sz="1800" dirty="0" smtClean="0"/>
              <a:t>A child has difficulty engaging in new activities or learning centers or perseverates on the same activity </a:t>
            </a:r>
          </a:p>
          <a:p>
            <a:pPr>
              <a:buNone/>
            </a:pPr>
            <a:r>
              <a:rPr lang="en-US" sz="1800" u="sng" dirty="0" smtClean="0"/>
              <a:t>Child Preference: </a:t>
            </a:r>
            <a:r>
              <a:rPr lang="en-US" sz="1800" i="1" dirty="0" smtClean="0"/>
              <a:t>incorporate the child’s favorite toy into the area or activity. For example of the child likes trains and never goes to dramatic play make the area into a train station.</a:t>
            </a:r>
          </a:p>
          <a:p>
            <a:pPr>
              <a:buNone/>
            </a:pPr>
            <a:r>
              <a:rPr lang="en-US" sz="48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1800" i="1" dirty="0" smtClean="0"/>
          </a:p>
          <a:p>
            <a:pPr>
              <a:buNone/>
            </a:pPr>
            <a:endParaRPr lang="en-US" sz="1800" u="sng"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t>More examples of child Preference</a:t>
            </a:r>
            <a:endParaRPr lang="en-US" sz="2400" dirty="0"/>
          </a:p>
        </p:txBody>
      </p:sp>
      <p:sp>
        <p:nvSpPr>
          <p:cNvPr id="3" name="Content Placeholder 2"/>
          <p:cNvSpPr>
            <a:spLocks noGrp="1"/>
          </p:cNvSpPr>
          <p:nvPr>
            <p:ph idx="1"/>
          </p:nvPr>
        </p:nvSpPr>
        <p:spPr/>
        <p:txBody>
          <a:bodyPr>
            <a:normAutofit lnSpcReduction="10000"/>
          </a:bodyPr>
          <a:lstStyle/>
          <a:p>
            <a:r>
              <a:rPr lang="en-US" dirty="0" smtClean="0"/>
              <a:t>Incorporate the child’s favorite person into a specific area or activity</a:t>
            </a:r>
          </a:p>
          <a:p>
            <a:endParaRPr lang="en-US" dirty="0" smtClean="0"/>
          </a:p>
          <a:p>
            <a:pPr>
              <a:buNone/>
            </a:pPr>
            <a:r>
              <a:rPr lang="en-US" sz="2000" dirty="0" smtClean="0"/>
              <a:t>A child does never participates in certain learning areas or activities</a:t>
            </a:r>
          </a:p>
          <a:p>
            <a:pPr>
              <a:buNone/>
            </a:pPr>
            <a:r>
              <a:rPr lang="en-US" sz="2000" u="sng" dirty="0" smtClean="0"/>
              <a:t>Child preference: </a:t>
            </a:r>
            <a:r>
              <a:rPr lang="en-US" sz="2000" i="1" dirty="0" smtClean="0"/>
              <a:t>assign the child’s favorite person to the area</a:t>
            </a:r>
          </a:p>
          <a:p>
            <a:pPr>
              <a:buNone/>
            </a:pPr>
            <a:r>
              <a:rPr lang="en-US" sz="2000" dirty="0" smtClean="0"/>
              <a:t>A child has difficulty staying interested in large group time</a:t>
            </a:r>
          </a:p>
          <a:p>
            <a:pPr>
              <a:buNone/>
            </a:pPr>
            <a:r>
              <a:rPr lang="en-US" sz="2000" u="sng" dirty="0" smtClean="0"/>
              <a:t>Child Preference:</a:t>
            </a:r>
            <a:r>
              <a:rPr lang="en-US" sz="2000" dirty="0" smtClean="0"/>
              <a:t> </a:t>
            </a:r>
            <a:r>
              <a:rPr lang="en-US" sz="2000" i="1" dirty="0" smtClean="0"/>
              <a:t>have this child’s favorite person lead the final circle time activity, introduce the activity while the child is still paying attention</a:t>
            </a:r>
          </a:p>
          <a:p>
            <a:pPr>
              <a:buNone/>
            </a:pPr>
            <a:r>
              <a:rPr lang="en-US" sz="54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r>
              <a:rPr lang="en-US" sz="900" i="1" dirty="0" smtClean="0"/>
              <a:t> </a:t>
            </a:r>
            <a:endParaRPr lang="en-US" sz="900" i="1" u="sng"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Special Equipment</a:t>
            </a:r>
            <a:endParaRPr lang="en-US" dirty="0"/>
          </a:p>
        </p:txBody>
      </p:sp>
      <p:sp>
        <p:nvSpPr>
          <p:cNvPr id="3" name="Content Placeholder 2"/>
          <p:cNvSpPr>
            <a:spLocks noGrp="1"/>
          </p:cNvSpPr>
          <p:nvPr>
            <p:ph idx="1"/>
          </p:nvPr>
        </p:nvSpPr>
        <p:spPr/>
        <p:txBody>
          <a:bodyPr>
            <a:normAutofit lnSpcReduction="10000"/>
          </a:bodyPr>
          <a:lstStyle/>
          <a:p>
            <a:pPr>
              <a:buNone/>
            </a:pPr>
            <a:r>
              <a:rPr lang="en-US" sz="2000" b="1" dirty="0" smtClean="0"/>
              <a:t>Use Special or adaptive devices that allow the child to participate or increases the child’s level of participation.  This includes homemade equipment or devices as well as commercially available therapeutic equipment.</a:t>
            </a:r>
          </a:p>
          <a:p>
            <a:pPr>
              <a:buNone/>
            </a:pPr>
            <a:endParaRPr lang="en-US" sz="2000" b="1" dirty="0" smtClean="0"/>
          </a:p>
          <a:p>
            <a:r>
              <a:rPr lang="en-US" sz="1800" b="1" dirty="0" smtClean="0"/>
              <a:t>Use equipment to increase access to activities and play areas</a:t>
            </a:r>
          </a:p>
          <a:p>
            <a:pPr>
              <a:buNone/>
            </a:pPr>
            <a:endParaRPr lang="en-US" sz="1800" dirty="0" smtClean="0"/>
          </a:p>
          <a:p>
            <a:pPr>
              <a:buNone/>
            </a:pPr>
            <a:r>
              <a:rPr lang="en-US" sz="1800" dirty="0" smtClean="0"/>
              <a:t>a child who uses a wheelchair or walker is not able to get close enough to the sensory table to participate</a:t>
            </a:r>
          </a:p>
          <a:p>
            <a:pPr>
              <a:buNone/>
            </a:pPr>
            <a:r>
              <a:rPr lang="en-US" sz="1800" u="sng" dirty="0" smtClean="0"/>
              <a:t>Special Equipment:</a:t>
            </a:r>
            <a:r>
              <a:rPr lang="en-US" sz="1800" dirty="0" smtClean="0"/>
              <a:t> if the sensory table is strong enough allow the child to sit on the table, or take the legs off and sit it on the floor, lastly provide individual sensory experience by giving using plastic bins.</a:t>
            </a:r>
          </a:p>
          <a:p>
            <a:pPr>
              <a:buNone/>
            </a:pPr>
            <a:r>
              <a:rPr lang="en-US" sz="4800" dirty="0" smtClean="0"/>
              <a:t> </a:t>
            </a:r>
            <a:r>
              <a:rPr lang="en-US" sz="800" dirty="0" smtClean="0"/>
              <a:t>(from </a:t>
            </a:r>
            <a:r>
              <a:rPr lang="en-US" sz="800" u="sng" dirty="0" smtClean="0"/>
              <a:t>Building Blocks for Teaching Preschoolers with Special Needs</a:t>
            </a:r>
            <a:r>
              <a:rPr lang="en-US" sz="800" dirty="0" smtClean="0"/>
              <a:t> by Susan Sandall and Ilene Schwartz.)</a:t>
            </a:r>
          </a:p>
          <a:p>
            <a:pPr>
              <a:buNone/>
            </a:pPr>
            <a:endParaRPr lang="en-US" sz="800" u="sng"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More examples of Special Equipment</a:t>
            </a:r>
            <a:endParaRPr lang="en-US" sz="2800" dirty="0"/>
          </a:p>
        </p:txBody>
      </p:sp>
      <p:sp>
        <p:nvSpPr>
          <p:cNvPr id="3" name="Content Placeholder 2"/>
          <p:cNvSpPr>
            <a:spLocks noGrp="1"/>
          </p:cNvSpPr>
          <p:nvPr>
            <p:ph idx="1"/>
          </p:nvPr>
        </p:nvSpPr>
        <p:spPr/>
        <p:txBody>
          <a:bodyPr>
            <a:normAutofit/>
          </a:bodyPr>
          <a:lstStyle/>
          <a:p>
            <a:r>
              <a:rPr lang="en-US" sz="2000" dirty="0" smtClean="0"/>
              <a:t>Use special equipment to increase participation</a:t>
            </a:r>
          </a:p>
          <a:p>
            <a:pPr>
              <a:buNone/>
            </a:pPr>
            <a:r>
              <a:rPr lang="en-US" sz="2000" dirty="0" smtClean="0"/>
              <a:t>A child has poor sitting balance and seems to use all his energy or concentration to sit in the chair leaving little energy to play with a toy or draw.</a:t>
            </a:r>
          </a:p>
          <a:p>
            <a:pPr>
              <a:buNone/>
            </a:pPr>
            <a:r>
              <a:rPr lang="en-US" sz="2000" u="sng" dirty="0" smtClean="0"/>
              <a:t>Special Equipment: </a:t>
            </a:r>
            <a:r>
              <a:rPr lang="en-US" sz="2000" i="1" dirty="0" smtClean="0"/>
              <a:t>make sure the child has a chair with sides or armrests. If the child’s feet do not touch the floor, make a foot rest out of a sturdy cardboard box or block</a:t>
            </a:r>
          </a:p>
          <a:p>
            <a:pPr>
              <a:buNone/>
            </a:pPr>
            <a:r>
              <a:rPr lang="en-US" sz="2000" dirty="0" smtClean="0"/>
              <a:t>A child sits in a adaptive chair or wheelchair and during floor activities is not at the other children's level</a:t>
            </a:r>
          </a:p>
          <a:p>
            <a:pPr>
              <a:buNone/>
            </a:pPr>
            <a:r>
              <a:rPr lang="en-US" sz="2000" u="sng" dirty="0" smtClean="0"/>
              <a:t>Special Equipment:</a:t>
            </a:r>
            <a:r>
              <a:rPr lang="en-US" sz="2000" dirty="0" smtClean="0"/>
              <a:t> use a bean bag chair or a cube chair at it’s lowest position so that the child is on the floor with other children.</a:t>
            </a:r>
            <a:endParaRPr lang="en-US" sz="2000" u="sng" dirty="0" smtClean="0"/>
          </a:p>
          <a:p>
            <a:pPr>
              <a:buNone/>
            </a:pPr>
            <a:r>
              <a:rPr lang="en-US" sz="900" dirty="0" smtClean="0"/>
              <a:t>  (from </a:t>
            </a:r>
            <a:r>
              <a:rPr lang="en-US" sz="900" u="sng" dirty="0" smtClean="0"/>
              <a:t>Building Blocks for Teaching Preschoolers with Special Needs</a:t>
            </a:r>
            <a:r>
              <a:rPr lang="en-US" sz="900" dirty="0" smtClean="0"/>
              <a:t> by Susan Sandall and Ilene Schwartz.)</a:t>
            </a:r>
          </a:p>
          <a:p>
            <a:pPr>
              <a:buNone/>
            </a:pPr>
            <a:endParaRPr lang="en-US" sz="900" dirty="0" smtClean="0"/>
          </a:p>
          <a:p>
            <a:pPr>
              <a:buNone/>
            </a:pPr>
            <a:endParaRPr lang="en-US" sz="2000" u="sng"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a:bodyPr>
          <a:lstStyle/>
          <a:p>
            <a:pPr algn="ctr"/>
            <a:r>
              <a:rPr lang="en-US" sz="2800" dirty="0" smtClean="0"/>
              <a:t>Adult Support</a:t>
            </a:r>
            <a:endParaRPr lang="en-US" sz="2800" dirty="0"/>
          </a:p>
        </p:txBody>
      </p:sp>
      <p:sp>
        <p:nvSpPr>
          <p:cNvPr id="3" name="Content Placeholder 2"/>
          <p:cNvSpPr>
            <a:spLocks noGrp="1"/>
          </p:cNvSpPr>
          <p:nvPr>
            <p:ph idx="1"/>
          </p:nvPr>
        </p:nvSpPr>
        <p:spPr>
          <a:xfrm>
            <a:off x="457200" y="1295400"/>
            <a:ext cx="7239000" cy="5160336"/>
          </a:xfrm>
        </p:spPr>
        <p:txBody>
          <a:bodyPr>
            <a:normAutofit lnSpcReduction="10000"/>
          </a:bodyPr>
          <a:lstStyle/>
          <a:p>
            <a:pPr>
              <a:buNone/>
            </a:pPr>
            <a:r>
              <a:rPr lang="en-US" sz="2000" b="1" dirty="0" smtClean="0"/>
              <a:t>Have an adult intervene in an activity or routine to support the child’s participation</a:t>
            </a:r>
          </a:p>
          <a:p>
            <a:r>
              <a:rPr lang="en-US" sz="1600" dirty="0" smtClean="0"/>
              <a:t>Provide a model of another way to play or a way to expand on the child’s play or other behavior</a:t>
            </a:r>
          </a:p>
          <a:p>
            <a:pPr>
              <a:buNone/>
            </a:pPr>
            <a:r>
              <a:rPr lang="en-US" sz="1600" dirty="0" smtClean="0"/>
              <a:t>A child pounds and pokes play dough but doesn’t use any of the tools</a:t>
            </a:r>
          </a:p>
          <a:p>
            <a:pPr>
              <a:buNone/>
            </a:pPr>
            <a:r>
              <a:rPr lang="en-US" sz="1600" u="sng" dirty="0" smtClean="0"/>
              <a:t>Adult support:</a:t>
            </a:r>
            <a:r>
              <a:rPr lang="en-US" sz="1600" i="1" dirty="0" smtClean="0"/>
              <a:t> take a simple tool and demonstrate how to use it.</a:t>
            </a:r>
            <a:endParaRPr lang="en-US" sz="1600" u="sng" dirty="0" smtClean="0"/>
          </a:p>
          <a:p>
            <a:r>
              <a:rPr lang="en-US" sz="1600" dirty="0" smtClean="0"/>
              <a:t>Join in the child’s play. By being there you can show your interest and provide encouragement through your presence and comments</a:t>
            </a:r>
          </a:p>
          <a:p>
            <a:pPr>
              <a:buNone/>
            </a:pPr>
            <a:r>
              <a:rPr lang="en-US" sz="1600" dirty="0" smtClean="0"/>
              <a:t>A child is apt to run in the hallway on the way to the playground or bathroom</a:t>
            </a:r>
          </a:p>
          <a:p>
            <a:pPr>
              <a:buNone/>
            </a:pPr>
            <a:r>
              <a:rPr lang="en-US" sz="1600" u="sng" dirty="0" smtClean="0"/>
              <a:t>Adult Support:</a:t>
            </a:r>
            <a:r>
              <a:rPr lang="en-US" sz="1600" dirty="0" smtClean="0"/>
              <a:t> </a:t>
            </a:r>
            <a:r>
              <a:rPr lang="en-US" sz="1600" i="1" dirty="0" smtClean="0"/>
              <a:t>position yourself near the child. Anticipate their behavior, ask them to hold your hand or ask the child a question</a:t>
            </a:r>
          </a:p>
          <a:p>
            <a:pPr>
              <a:buNone/>
            </a:pPr>
            <a:endParaRPr lang="en-US" sz="1600" dirty="0" smtClean="0"/>
          </a:p>
          <a:p>
            <a:r>
              <a:rPr lang="en-US" sz="1600" dirty="0" smtClean="0"/>
              <a:t>Use praise and encouragement to help the child continue in an activity or a routine and to learn from his or her participation</a:t>
            </a:r>
          </a:p>
          <a:p>
            <a:pPr>
              <a:buNone/>
            </a:pPr>
            <a:endParaRPr lang="en-US" sz="1600" i="1" dirty="0" smtClean="0"/>
          </a:p>
          <a:p>
            <a:pPr>
              <a:buNone/>
            </a:pPr>
            <a:endParaRPr lang="en-US" sz="1600" i="1" dirty="0" smtClean="0"/>
          </a:p>
          <a:p>
            <a:pPr>
              <a:buNone/>
            </a:pPr>
            <a:r>
              <a:rPr lang="en-US" sz="1600" i="1" dirty="0" smtClean="0"/>
              <a:t> </a:t>
            </a:r>
            <a:r>
              <a:rPr lang="en-US" sz="1600" dirty="0" smtClean="0"/>
              <a:t> </a:t>
            </a:r>
            <a:r>
              <a:rPr lang="en-US" sz="1000" dirty="0" smtClean="0"/>
              <a:t>(from </a:t>
            </a:r>
            <a:r>
              <a:rPr lang="en-US" sz="1000" u="sng" dirty="0" smtClean="0"/>
              <a:t>Building Blocks for Teaching Preschoolers with Special Needs</a:t>
            </a:r>
            <a:r>
              <a:rPr lang="en-US" sz="1000" dirty="0" smtClean="0"/>
              <a:t> by Susan Sandall and Ilene Schwartz.)</a:t>
            </a:r>
          </a:p>
          <a:p>
            <a:endParaRPr lang="en-US" sz="1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a:r>
              <a:rPr lang="en-US" sz="2400" dirty="0" smtClean="0"/>
              <a:t>Peer Support</a:t>
            </a:r>
            <a:endParaRPr lang="en-US" sz="2400" dirty="0"/>
          </a:p>
        </p:txBody>
      </p:sp>
      <p:sp>
        <p:nvSpPr>
          <p:cNvPr id="3" name="Content Placeholder 2"/>
          <p:cNvSpPr>
            <a:spLocks noGrp="1"/>
          </p:cNvSpPr>
          <p:nvPr>
            <p:ph idx="1"/>
          </p:nvPr>
        </p:nvSpPr>
        <p:spPr>
          <a:xfrm>
            <a:off x="457200" y="914400"/>
            <a:ext cx="7239000" cy="5541336"/>
          </a:xfrm>
        </p:spPr>
        <p:txBody>
          <a:bodyPr>
            <a:normAutofit/>
          </a:bodyPr>
          <a:lstStyle/>
          <a:p>
            <a:pPr>
              <a:buNone/>
            </a:pPr>
            <a:r>
              <a:rPr lang="en-US" sz="2000" b="1" dirty="0" smtClean="0"/>
              <a:t>Utilize peers to help the child learn important objectives</a:t>
            </a:r>
          </a:p>
          <a:p>
            <a:r>
              <a:rPr lang="en-US" sz="1800" b="1" dirty="0" smtClean="0"/>
              <a:t>Have a classmate model a way of participating</a:t>
            </a:r>
          </a:p>
          <a:p>
            <a:pPr>
              <a:buNone/>
            </a:pPr>
            <a:r>
              <a:rPr lang="en-US" sz="1800" dirty="0" smtClean="0"/>
              <a:t>A child is learning to request food by signing</a:t>
            </a:r>
          </a:p>
          <a:p>
            <a:pPr>
              <a:buNone/>
            </a:pPr>
            <a:r>
              <a:rPr lang="en-US" sz="1800" u="sng" dirty="0" smtClean="0"/>
              <a:t>Peer support</a:t>
            </a:r>
            <a:r>
              <a:rPr lang="en-US" sz="1800" i="1" u="sng" dirty="0" smtClean="0"/>
              <a:t>:</a:t>
            </a:r>
            <a:r>
              <a:rPr lang="en-US" sz="1800" i="1" dirty="0" smtClean="0"/>
              <a:t> make sure the other children who are sitting at his table know the signs for the snack items.</a:t>
            </a:r>
            <a:endParaRPr lang="en-US" sz="1800" i="1" u="sng" dirty="0" smtClean="0"/>
          </a:p>
          <a:p>
            <a:r>
              <a:rPr lang="en-US" sz="1800" b="1" dirty="0" smtClean="0"/>
              <a:t>Pair the child with another child who can act like a helper</a:t>
            </a:r>
          </a:p>
          <a:p>
            <a:pPr>
              <a:buNone/>
            </a:pPr>
            <a:r>
              <a:rPr lang="en-US" sz="1800" dirty="0" smtClean="0"/>
              <a:t>A child has difficulty putting the cover back on the sensory table</a:t>
            </a:r>
          </a:p>
          <a:p>
            <a:pPr>
              <a:buNone/>
            </a:pPr>
            <a:r>
              <a:rPr lang="en-US" sz="1800" u="sng" dirty="0" smtClean="0"/>
              <a:t>Peer Support:</a:t>
            </a:r>
            <a:r>
              <a:rPr lang="en-US" sz="1800" i="1" dirty="0" smtClean="0"/>
              <a:t> ask other children to help, make it a cooperative project</a:t>
            </a:r>
            <a:endParaRPr lang="en-US" sz="1800" u="sng" dirty="0" smtClean="0"/>
          </a:p>
          <a:p>
            <a:r>
              <a:rPr lang="en-US" sz="1800" b="1" dirty="0" smtClean="0"/>
              <a:t>Have peers use praise and encouragement</a:t>
            </a:r>
          </a:p>
          <a:p>
            <a:pPr>
              <a:buNone/>
            </a:pPr>
            <a:r>
              <a:rPr lang="en-US" sz="1800" dirty="0" smtClean="0"/>
              <a:t>A child play alone on the playground</a:t>
            </a:r>
          </a:p>
          <a:p>
            <a:pPr>
              <a:buNone/>
            </a:pPr>
            <a:r>
              <a:rPr lang="en-US" sz="1800" u="sng" dirty="0" smtClean="0"/>
              <a:t>Peer Support: </a:t>
            </a:r>
            <a:r>
              <a:rPr lang="en-US" sz="1800" i="1" dirty="0" smtClean="0"/>
              <a:t>Identify a possible playmate who is fun and easy going.  Ask the child to play “follow the leader "with the other child. They can then take turns being the leader.</a:t>
            </a:r>
          </a:p>
          <a:p>
            <a:pPr>
              <a:buNone/>
            </a:pPr>
            <a:endParaRPr lang="en-US" sz="1800" u="sng" dirty="0" smtClean="0"/>
          </a:p>
          <a:p>
            <a:pPr>
              <a:buNone/>
            </a:pPr>
            <a:r>
              <a:rPr lang="en-US" sz="800" dirty="0" smtClean="0"/>
              <a:t> (from </a:t>
            </a:r>
            <a:r>
              <a:rPr lang="en-US" sz="800" u="sng" dirty="0" smtClean="0"/>
              <a:t>Building Blocks for Teaching Preschoolers with Special Needs</a:t>
            </a:r>
            <a:r>
              <a:rPr lang="en-US" sz="800" dirty="0" smtClean="0"/>
              <a:t> by Susan Sandall and Ilene Schwartz.)</a:t>
            </a:r>
          </a:p>
          <a:p>
            <a:pPr>
              <a:buNone/>
            </a:pPr>
            <a:endParaRPr lang="en-US" sz="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IEP’s Putting them into action.  Please use the guided viewing sheet as a guide while you are watching this video.</a:t>
            </a:r>
            <a:endParaRPr lang="en-US" dirty="0"/>
          </a:p>
        </p:txBody>
      </p:sp>
      <p:sp>
        <p:nvSpPr>
          <p:cNvPr id="3" name="Title 2"/>
          <p:cNvSpPr>
            <a:spLocks noGrp="1"/>
          </p:cNvSpPr>
          <p:nvPr>
            <p:ph type="title"/>
          </p:nvPr>
        </p:nvSpPr>
        <p:spPr/>
        <p:txBody>
          <a:bodyPr/>
          <a:lstStyle/>
          <a:p>
            <a:pPr algn="ctr"/>
            <a:r>
              <a:rPr lang="en-US" dirty="0" smtClean="0"/>
              <a:t>SpecialQuest Video</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pPr algn="ctr"/>
            <a:r>
              <a:rPr lang="en-US" sz="2400" dirty="0" smtClean="0"/>
              <a:t>Invisible support</a:t>
            </a:r>
            <a:endParaRPr lang="en-US" sz="2400" dirty="0"/>
          </a:p>
        </p:txBody>
      </p:sp>
      <p:sp>
        <p:nvSpPr>
          <p:cNvPr id="3" name="Content Placeholder 2"/>
          <p:cNvSpPr>
            <a:spLocks noGrp="1"/>
          </p:cNvSpPr>
          <p:nvPr>
            <p:ph idx="1"/>
          </p:nvPr>
        </p:nvSpPr>
        <p:spPr>
          <a:xfrm>
            <a:off x="457200" y="1143000"/>
            <a:ext cx="7239000" cy="5312736"/>
          </a:xfrm>
        </p:spPr>
        <p:txBody>
          <a:bodyPr>
            <a:normAutofit fontScale="92500" lnSpcReduction="10000"/>
          </a:bodyPr>
          <a:lstStyle/>
          <a:p>
            <a:pPr>
              <a:buNone/>
            </a:pPr>
            <a:r>
              <a:rPr lang="en-US" sz="2000" b="1" dirty="0" smtClean="0"/>
              <a:t>Purposely arrange naturally occurring events within one activity</a:t>
            </a:r>
          </a:p>
          <a:p>
            <a:r>
              <a:rPr lang="en-US" sz="1800" b="1" dirty="0" smtClean="0"/>
              <a:t>Sequence turn to increase the likelihood of the child’s increased participation</a:t>
            </a:r>
          </a:p>
          <a:p>
            <a:pPr>
              <a:buNone/>
            </a:pPr>
            <a:r>
              <a:rPr lang="en-US" sz="1800" dirty="0" smtClean="0"/>
              <a:t>A child is learning to pour from a pitcher</a:t>
            </a:r>
          </a:p>
          <a:p>
            <a:pPr>
              <a:buNone/>
            </a:pPr>
            <a:r>
              <a:rPr lang="en-US" sz="1800" u="sng" dirty="0" smtClean="0"/>
              <a:t>Invisible Support:</a:t>
            </a:r>
            <a:r>
              <a:rPr lang="en-US" sz="1800" dirty="0" smtClean="0"/>
              <a:t> </a:t>
            </a:r>
            <a:r>
              <a:rPr lang="en-US" sz="1800" i="1" dirty="0" smtClean="0"/>
              <a:t>Let the other children pour  first so that then pitcher is not full</a:t>
            </a:r>
          </a:p>
          <a:p>
            <a:r>
              <a:rPr lang="en-US" sz="1800" dirty="0" smtClean="0"/>
              <a:t>Sequence activities within and activity or learning center</a:t>
            </a:r>
          </a:p>
          <a:p>
            <a:endParaRPr lang="en-US" sz="1800" dirty="0" smtClean="0"/>
          </a:p>
          <a:p>
            <a:pPr>
              <a:buNone/>
            </a:pPr>
            <a:r>
              <a:rPr lang="en-US" sz="1800" dirty="0" smtClean="0"/>
              <a:t> A child needs more practice on a particular gross motor skill such as walking on a balance beam</a:t>
            </a:r>
          </a:p>
          <a:p>
            <a:pPr>
              <a:buNone/>
            </a:pPr>
            <a:r>
              <a:rPr lang="en-US" sz="1800" u="sng" dirty="0" smtClean="0"/>
              <a:t>Invisible Support: </a:t>
            </a:r>
            <a:r>
              <a:rPr lang="en-US" sz="1800" i="1" dirty="0" smtClean="0"/>
              <a:t>incorporate this skill into an obstacle course.  Put s popular fun or noisy item after the more difficult one.,  For example they ring a bell after they walk along the balance beam</a:t>
            </a:r>
            <a:endParaRPr lang="en-US" sz="1800" u="sng" dirty="0" smtClean="0"/>
          </a:p>
          <a:p>
            <a:pPr>
              <a:buNone/>
            </a:pPr>
            <a:endParaRPr lang="en-US" sz="1800" dirty="0" smtClean="0"/>
          </a:p>
          <a:p>
            <a:pPr>
              <a:buNone/>
            </a:pPr>
            <a:r>
              <a:rPr lang="en-US" sz="48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900" u="sng" dirty="0" smtClean="0"/>
          </a:p>
          <a:p>
            <a:pPr>
              <a:buNone/>
            </a:pPr>
            <a:endParaRPr lang="en-US" sz="1800" dirty="0" smtClean="0"/>
          </a:p>
          <a:p>
            <a:pPr>
              <a:buNone/>
            </a:pPr>
            <a:endParaRPr lang="en-US" sz="20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sz="2800" dirty="0" smtClean="0"/>
              <a:t>EMBEDDED LEANRING OPPORTUNITIES</a:t>
            </a:r>
            <a:endParaRPr lang="en-US" sz="2800" dirty="0"/>
          </a:p>
        </p:txBody>
      </p:sp>
      <p:sp>
        <p:nvSpPr>
          <p:cNvPr id="3" name="Content Placeholder 2"/>
          <p:cNvSpPr>
            <a:spLocks noGrp="1"/>
          </p:cNvSpPr>
          <p:nvPr>
            <p:ph idx="1"/>
          </p:nvPr>
        </p:nvSpPr>
        <p:spPr>
          <a:xfrm>
            <a:off x="457200" y="1066800"/>
            <a:ext cx="7239000" cy="5388936"/>
          </a:xfrm>
        </p:spPr>
        <p:txBody>
          <a:bodyPr>
            <a:normAutofit fontScale="92500" lnSpcReduction="10000"/>
          </a:bodyPr>
          <a:lstStyle/>
          <a:p>
            <a:pPr>
              <a:buNone/>
            </a:pPr>
            <a:r>
              <a:rPr lang="en-US" sz="2000" b="1" dirty="0" smtClean="0"/>
              <a:t>Embedded Learning Opportunities </a:t>
            </a:r>
            <a:r>
              <a:rPr lang="en-US" sz="2000" dirty="0" smtClean="0"/>
              <a:t>are short teaching episodes within ongoing classroom activities and routines.  These pre-planned teaching episodes are based on a child’s individual learning objective and are embedded in activities and routines</a:t>
            </a:r>
            <a:r>
              <a:rPr lang="en-US" sz="2000" b="1" dirty="0" smtClean="0"/>
              <a:t>.  </a:t>
            </a:r>
          </a:p>
          <a:p>
            <a:pPr>
              <a:buNone/>
            </a:pPr>
            <a:endParaRPr lang="en-US" sz="2000" b="1" dirty="0" smtClean="0"/>
          </a:p>
          <a:p>
            <a:pPr>
              <a:buNone/>
            </a:pPr>
            <a:r>
              <a:rPr lang="en-US" sz="2000" b="1" dirty="0" smtClean="0"/>
              <a:t>It is important not to confuse planning embedded learning opportunities with planning activities.  Embedded learning opportunities are based on a child's specific objective such as learning to make a request or putting multi piece objects together.  Your task is to find activities or classroom routines that the child can practice these skills.</a:t>
            </a:r>
          </a:p>
          <a:p>
            <a:pPr>
              <a:buNone/>
            </a:pPr>
            <a:endParaRPr lang="en-US" sz="2000" b="1" dirty="0" smtClean="0"/>
          </a:p>
          <a:p>
            <a:pPr>
              <a:buNone/>
            </a:pPr>
            <a:r>
              <a:rPr lang="en-US" sz="96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900" u="sng" dirty="0" smtClean="0"/>
          </a:p>
          <a:p>
            <a:pPr>
              <a:buNone/>
            </a:pPr>
            <a:endParaRPr lang="en-US" sz="20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t>Basic Steps to planning </a:t>
            </a:r>
            <a:br>
              <a:rPr lang="en-US" sz="2000" dirty="0" smtClean="0"/>
            </a:br>
            <a:r>
              <a:rPr lang="en-US" sz="2000" dirty="0" smtClean="0"/>
              <a:t>embedded learning opportunities:</a:t>
            </a:r>
            <a:br>
              <a:rPr lang="en-US" sz="2000" dirty="0" smtClean="0"/>
            </a:br>
            <a:endParaRPr lang="en-US" sz="2000" dirty="0"/>
          </a:p>
        </p:txBody>
      </p:sp>
      <p:sp>
        <p:nvSpPr>
          <p:cNvPr id="3" name="Content Placeholder 2"/>
          <p:cNvSpPr>
            <a:spLocks noGrp="1"/>
          </p:cNvSpPr>
          <p:nvPr>
            <p:ph idx="1"/>
          </p:nvPr>
        </p:nvSpPr>
        <p:spPr/>
        <p:txBody>
          <a:bodyPr>
            <a:normAutofit fontScale="92500" lnSpcReduction="10000"/>
          </a:bodyPr>
          <a:lstStyle/>
          <a:p>
            <a:pPr marL="457200" indent="-457200">
              <a:buNone/>
            </a:pPr>
            <a:r>
              <a:rPr lang="en-US" sz="1600" b="1" dirty="0" smtClean="0"/>
              <a:t>1.  </a:t>
            </a:r>
            <a:r>
              <a:rPr lang="en-US" sz="1600" i="1" dirty="0" smtClean="0"/>
              <a:t>Clarify the learning objective and determine the criterion</a:t>
            </a:r>
          </a:p>
          <a:p>
            <a:pPr marL="457200" indent="-457200">
              <a:buNone/>
            </a:pPr>
            <a:r>
              <a:rPr lang="en-US" sz="1600" i="1" dirty="0" smtClean="0"/>
              <a:t>2. Gather baseline information to determine the child’s current level of performance</a:t>
            </a:r>
          </a:p>
          <a:p>
            <a:pPr marL="457200" indent="-457200">
              <a:buNone/>
            </a:pPr>
            <a:r>
              <a:rPr lang="en-US" sz="1600" i="1" dirty="0" smtClean="0"/>
              <a:t>3. Determine which activities, learning centers, or classroom routines in which the instruction can be easily embedded</a:t>
            </a:r>
          </a:p>
          <a:p>
            <a:pPr marL="457200" indent="-457200">
              <a:buNone/>
            </a:pPr>
            <a:r>
              <a:rPr lang="en-US" sz="1600" i="1" dirty="0" smtClean="0"/>
              <a:t>4. Design the teaching episode and determine exactly what will happen, who’s involved etc. and document it.</a:t>
            </a:r>
          </a:p>
          <a:p>
            <a:pPr marL="457200" indent="-457200">
              <a:buNone/>
            </a:pPr>
            <a:r>
              <a:rPr lang="en-US" sz="1600" i="1" dirty="0" smtClean="0"/>
              <a:t>5. Implement the episode as planned keeping in mind the  following :</a:t>
            </a:r>
          </a:p>
          <a:p>
            <a:pPr marL="457200" indent="-457200">
              <a:buNone/>
            </a:pPr>
            <a:r>
              <a:rPr lang="en-US" sz="1600" b="1" i="1" dirty="0" smtClean="0"/>
              <a:t>				</a:t>
            </a:r>
            <a:r>
              <a:rPr lang="en-US" sz="1100" b="1" i="1" dirty="0" smtClean="0"/>
              <a:t>Give clear instructions</a:t>
            </a:r>
          </a:p>
          <a:p>
            <a:pPr marL="457200" indent="-457200">
              <a:buNone/>
            </a:pPr>
            <a:r>
              <a:rPr lang="en-US" sz="1100" b="1" i="1" dirty="0" smtClean="0"/>
              <a:t>				Let the child respond</a:t>
            </a:r>
          </a:p>
          <a:p>
            <a:pPr marL="457200" indent="-457200">
              <a:buNone/>
            </a:pPr>
            <a:r>
              <a:rPr lang="en-US" sz="1100" b="1" i="1" dirty="0" smtClean="0"/>
              <a:t>				provide feedback</a:t>
            </a:r>
          </a:p>
          <a:p>
            <a:pPr marL="457200" indent="-457200">
              <a:buNone/>
            </a:pPr>
            <a:r>
              <a:rPr lang="en-US" sz="1600" i="1" dirty="0" smtClean="0"/>
              <a:t>6. Keep track of the opportunities provided.</a:t>
            </a:r>
          </a:p>
          <a:p>
            <a:pPr marL="457200" indent="-457200">
              <a:buNone/>
            </a:pPr>
            <a:r>
              <a:rPr lang="en-US" sz="1600" i="1" dirty="0" smtClean="0"/>
              <a:t>7. Periodically check to find out if the child has achieved the objective.</a:t>
            </a:r>
          </a:p>
          <a:p>
            <a:pPr marL="457200" indent="-457200">
              <a:buNone/>
            </a:pPr>
            <a:endParaRPr lang="en-US" sz="1600" i="1" dirty="0" smtClean="0"/>
          </a:p>
          <a:p>
            <a:pPr>
              <a:buNone/>
            </a:pPr>
            <a:r>
              <a:rPr lang="en-US" sz="5400" dirty="0" smtClean="0"/>
              <a:t> </a:t>
            </a:r>
            <a:r>
              <a:rPr lang="en-US" sz="1000" dirty="0" smtClean="0"/>
              <a:t>(from </a:t>
            </a:r>
            <a:r>
              <a:rPr lang="en-US" sz="1000" u="sng" dirty="0" smtClean="0"/>
              <a:t>Building Blocks for Teaching Preschoolers with Special Needs</a:t>
            </a:r>
            <a:r>
              <a:rPr lang="en-US" sz="1000" dirty="0" smtClean="0"/>
              <a:t> by Susan Sandall and Ilene Schwartz.)</a:t>
            </a:r>
          </a:p>
          <a:p>
            <a:pPr>
              <a:buNone/>
            </a:pPr>
            <a:endParaRPr lang="en-US" sz="1000" u="sng" dirty="0" smtClean="0"/>
          </a:p>
          <a:p>
            <a:pPr marL="457200" indent="-457200">
              <a:buNone/>
            </a:pPr>
            <a:r>
              <a:rPr lang="en-US" sz="1000" i="1" dirty="0" smtClean="0"/>
              <a:t>	</a:t>
            </a:r>
            <a:r>
              <a:rPr lang="en-US" sz="1000" b="1" i="1" dirty="0" smtClean="0"/>
              <a:t>	</a:t>
            </a:r>
            <a:endParaRPr lang="en-US"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3001963" y="1397000"/>
          <a:ext cx="3140075" cy="4064000"/>
        </p:xfrm>
        <a:graphic>
          <a:graphicData uri="http://schemas.openxmlformats.org/presentationml/2006/ole">
            <p:oleObj spid="_x0000_s1026" name="Acrobat Document" r:id="rId3" imgW="7773840" imgH="10060560" progId="AcroExch.Document.7">
              <p:embed/>
            </p:oleObj>
          </a:graphicData>
        </a:graphic>
      </p:graphicFrame>
      <p:sp>
        <p:nvSpPr>
          <p:cNvPr id="3" name="Title 2"/>
          <p:cNvSpPr>
            <a:spLocks noGrp="1"/>
          </p:cNvSpPr>
          <p:nvPr>
            <p:ph type="title"/>
          </p:nvPr>
        </p:nvSpPr>
        <p:spPr/>
        <p:txBody>
          <a:bodyPr>
            <a:normAutofit/>
          </a:bodyPr>
          <a:lstStyle/>
          <a:p>
            <a:pPr algn="ctr"/>
            <a:r>
              <a:rPr lang="en-US" sz="2400" dirty="0" smtClean="0"/>
              <a:t>Forms to document ELO</a:t>
            </a:r>
            <a:br>
              <a:rPr lang="en-US" sz="2400" dirty="0" smtClean="0"/>
            </a:br>
            <a:r>
              <a:rPr lang="en-US" sz="2400" dirty="0" smtClean="0"/>
              <a:t>embedded Learning Opportunities</a:t>
            </a:r>
            <a:endParaRPr lang="en-US" sz="2400" dirty="0"/>
          </a:p>
        </p:txBody>
      </p:sp>
      <p:sp>
        <p:nvSpPr>
          <p:cNvPr id="4" name="Content Placeholder 3"/>
          <p:cNvSpPr>
            <a:spLocks noGrp="1"/>
          </p:cNvSpPr>
          <p:nvPr>
            <p:ph idx="1"/>
          </p:nvPr>
        </p:nvSpPr>
        <p:spPr/>
        <p:txBody>
          <a:bodyPr/>
          <a:lstStyle/>
          <a:p>
            <a:endParaRPr lang="en-US" dirty="0" smtClean="0"/>
          </a:p>
          <a:p>
            <a:endParaRPr lang="en-US" dirty="0" smtClean="0"/>
          </a:p>
          <a:p>
            <a:r>
              <a:rPr lang="en-US" dirty="0" smtClean="0"/>
              <a:t>Let’s take a look at an example of using the ELO-at-a Glance forms which help with the development and documentation of ELO’s</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239000" cy="1143000"/>
          </a:xfrm>
        </p:spPr>
        <p:txBody>
          <a:bodyPr>
            <a:normAutofit/>
          </a:bodyPr>
          <a:lstStyle/>
          <a:p>
            <a:pPr algn="ctr"/>
            <a:r>
              <a:rPr lang="en-US" sz="2800" dirty="0" smtClean="0"/>
              <a:t>Child Focused</a:t>
            </a:r>
            <a:br>
              <a:rPr lang="en-US" sz="2800" dirty="0" smtClean="0"/>
            </a:br>
            <a:r>
              <a:rPr lang="en-US" sz="2800" dirty="0" smtClean="0"/>
              <a:t> Instructional Strategies </a:t>
            </a:r>
            <a:endParaRPr lang="en-US" sz="2800" dirty="0"/>
          </a:p>
        </p:txBody>
      </p:sp>
      <p:sp>
        <p:nvSpPr>
          <p:cNvPr id="3" name="Content Placeholder 2"/>
          <p:cNvSpPr>
            <a:spLocks noGrp="1"/>
          </p:cNvSpPr>
          <p:nvPr>
            <p:ph idx="1"/>
          </p:nvPr>
        </p:nvSpPr>
        <p:spPr/>
        <p:txBody>
          <a:bodyPr>
            <a:normAutofit lnSpcReduction="10000"/>
          </a:bodyPr>
          <a:lstStyle/>
          <a:p>
            <a:r>
              <a:rPr lang="en-US" sz="1600" dirty="0" smtClean="0"/>
              <a:t>Child focused instructional strategies are used when embedded learning opportunities are not enough to support the child.  </a:t>
            </a:r>
          </a:p>
          <a:p>
            <a:r>
              <a:rPr lang="en-US" sz="1600" dirty="0" smtClean="0"/>
              <a:t>Child focused instructional strategies are very similar to embedded learning opportunities however the level of  intensity and frequency of the instruction is what is different. </a:t>
            </a:r>
          </a:p>
          <a:p>
            <a:r>
              <a:rPr lang="en-US" sz="1600" dirty="0" smtClean="0"/>
              <a:t>This type of instruction is used:</a:t>
            </a:r>
          </a:p>
          <a:p>
            <a:pPr lvl="1"/>
            <a:r>
              <a:rPr lang="en-US" sz="1300" dirty="0" smtClean="0"/>
              <a:t> when children are not making effective progress with embedded learning opportunities such as when the response to embedded learning opportunities is slow and it is clear the child needs more opportunities to practice the targeted skill with more guidance.</a:t>
            </a:r>
          </a:p>
          <a:p>
            <a:pPr lvl="1"/>
            <a:r>
              <a:rPr lang="en-US" sz="1300" dirty="0" smtClean="0"/>
              <a:t>when the child must learn the specific skill to access the general early childhood curriculum  for example the child needs to be taught how to imitate other children or adults</a:t>
            </a:r>
          </a:p>
          <a:p>
            <a:pPr lvl="1"/>
            <a:r>
              <a:rPr lang="en-US" sz="1300" dirty="0" smtClean="0"/>
              <a:t>when the child must learn a preschool survival skill such as the skills needed to follow the classroom routine.</a:t>
            </a:r>
          </a:p>
          <a:p>
            <a:pPr lvl="1"/>
            <a:r>
              <a:rPr lang="en-US" sz="1300" dirty="0" smtClean="0"/>
              <a:t> when the child’s objective is unique such as leaning to use a walker or an augmentative communication system.  </a:t>
            </a:r>
          </a:p>
          <a:p>
            <a:pPr lvl="1"/>
            <a:endParaRPr lang="en-US" sz="1300" dirty="0" smtClean="0"/>
          </a:p>
          <a:p>
            <a:pPr>
              <a:buNone/>
            </a:pPr>
            <a:r>
              <a:rPr lang="en-US" sz="48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900" u="sng" dirty="0" smtClean="0"/>
          </a:p>
          <a:p>
            <a:pPr lvl="1"/>
            <a:endParaRPr lang="en-US" sz="13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239000" cy="914400"/>
          </a:xfrm>
        </p:spPr>
        <p:txBody>
          <a:bodyPr>
            <a:normAutofit/>
          </a:bodyPr>
          <a:lstStyle/>
          <a:p>
            <a:pPr algn="ctr"/>
            <a:r>
              <a:rPr lang="en-US" sz="2400" dirty="0" smtClean="0"/>
              <a:t>Basic Steps to Planning Child Focused instructional strategies</a:t>
            </a:r>
            <a:endParaRPr lang="en-US" sz="2400" dirty="0"/>
          </a:p>
        </p:txBody>
      </p:sp>
      <p:sp>
        <p:nvSpPr>
          <p:cNvPr id="3" name="Content Placeholder 2"/>
          <p:cNvSpPr>
            <a:spLocks noGrp="1"/>
          </p:cNvSpPr>
          <p:nvPr>
            <p:ph idx="1"/>
          </p:nvPr>
        </p:nvSpPr>
        <p:spPr>
          <a:xfrm>
            <a:off x="457200" y="1219200"/>
            <a:ext cx="7239000" cy="5410200"/>
          </a:xfrm>
        </p:spPr>
        <p:txBody>
          <a:bodyPr>
            <a:normAutofit fontScale="92500" lnSpcReduction="20000"/>
          </a:bodyPr>
          <a:lstStyle/>
          <a:p>
            <a:pPr>
              <a:buNone/>
            </a:pPr>
            <a:r>
              <a:rPr lang="en-US" sz="1800" dirty="0" smtClean="0"/>
              <a:t>The basic steps to planning child focused instructional strategies are similar to planning embedded learning opportunities-the intensity of collecting data and reviewing the child’s performance is increased!</a:t>
            </a:r>
          </a:p>
          <a:p>
            <a:pPr marL="342900" indent="-342900">
              <a:buAutoNum type="arabicPeriod"/>
            </a:pPr>
            <a:r>
              <a:rPr lang="en-US" sz="1800" dirty="0" smtClean="0"/>
              <a:t>Clarify the learning objective and determine the criteria</a:t>
            </a:r>
          </a:p>
          <a:p>
            <a:pPr marL="342900" indent="-342900">
              <a:buAutoNum type="arabicPeriod"/>
            </a:pPr>
            <a:r>
              <a:rPr lang="en-US" sz="1800" dirty="0" smtClean="0"/>
              <a:t>Gather the baseline information to determine the child's current level of performance.</a:t>
            </a:r>
          </a:p>
          <a:p>
            <a:pPr marL="342900" indent="-342900">
              <a:buAutoNum type="arabicPeriod"/>
            </a:pPr>
            <a:r>
              <a:rPr lang="en-US" sz="1800" dirty="0" smtClean="0"/>
              <a:t>Think about what activities or times of day when the special instructions can be implemented.</a:t>
            </a:r>
          </a:p>
          <a:p>
            <a:pPr marL="342900" indent="-342900">
              <a:buAutoNum type="arabicPeriod"/>
            </a:pPr>
            <a:r>
              <a:rPr lang="en-US" sz="1800" dirty="0" smtClean="0"/>
              <a:t>Design the instructional interaction and document the who, what, when where  and how of the instruction.</a:t>
            </a:r>
          </a:p>
          <a:p>
            <a:pPr marL="342900" indent="-342900">
              <a:buAutoNum type="arabicPeriod"/>
            </a:pPr>
            <a:r>
              <a:rPr lang="en-US" sz="1800" dirty="0" smtClean="0"/>
              <a:t>Implement the instruction as planned.  Be sure it is done correctly and frequently enough to provide multiple opportunities across the day.</a:t>
            </a:r>
          </a:p>
          <a:p>
            <a:pPr marL="342900" indent="-342900">
              <a:buAutoNum type="arabicPeriod"/>
            </a:pPr>
            <a:r>
              <a:rPr lang="en-US" sz="1800" dirty="0" smtClean="0"/>
              <a:t>Collect and review the child’s performance daily!</a:t>
            </a:r>
          </a:p>
          <a:p>
            <a:pPr marL="342900" indent="-342900">
              <a:buAutoNum type="arabicPeriod"/>
            </a:pPr>
            <a:endParaRPr lang="en-US" sz="1800" dirty="0" smtClean="0"/>
          </a:p>
          <a:p>
            <a:pPr>
              <a:buNone/>
            </a:pPr>
            <a:r>
              <a:rPr lang="en-US" sz="9600" dirty="0" smtClean="0"/>
              <a:t> </a:t>
            </a:r>
            <a:r>
              <a:rPr lang="en-US" sz="900" dirty="0" smtClean="0"/>
              <a:t>(from </a:t>
            </a:r>
            <a:r>
              <a:rPr lang="en-US" sz="900" u="sng" dirty="0" smtClean="0"/>
              <a:t>Building Blocks for Teaching Preschoolers with Special Needs</a:t>
            </a:r>
            <a:r>
              <a:rPr lang="en-US" sz="900" dirty="0" smtClean="0"/>
              <a:t> by Susan Sandall and Ilene Schwartz.)</a:t>
            </a:r>
          </a:p>
          <a:p>
            <a:pPr>
              <a:buNone/>
            </a:pPr>
            <a:endParaRPr lang="en-US" sz="1800" u="sng" dirty="0" smtClean="0"/>
          </a:p>
          <a:p>
            <a:pPr marL="342900" indent="-342900">
              <a:buAutoNum type="arabicPeriod"/>
            </a:pPr>
            <a:endParaRPr lang="en-US" sz="1800" dirty="0" smtClean="0"/>
          </a:p>
          <a:p>
            <a:pPr marL="342900" indent="-342900">
              <a:buAutoNum type="arabicPeriod"/>
            </a:pPr>
            <a:endParaRPr lang="en-US" sz="1800" dirty="0" smtClean="0"/>
          </a:p>
          <a:p>
            <a:pPr marL="342900" indent="-342900">
              <a:buAutoNum type="arabicPeriod"/>
            </a:pPr>
            <a:endParaRPr lang="en-US"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609600"/>
          </a:xfrm>
        </p:spPr>
        <p:txBody>
          <a:bodyPr>
            <a:normAutofit/>
          </a:bodyPr>
          <a:lstStyle/>
          <a:p>
            <a:r>
              <a:rPr lang="en-US" sz="2000" dirty="0" smtClean="0"/>
              <a:t>Developing child focused Instructional Strategies</a:t>
            </a:r>
            <a:br>
              <a:rPr lang="en-US" sz="2000" dirty="0" smtClean="0"/>
            </a:br>
            <a:endParaRPr lang="en-US" sz="2000" dirty="0"/>
          </a:p>
        </p:txBody>
      </p:sp>
      <p:sp>
        <p:nvSpPr>
          <p:cNvPr id="3" name="Content Placeholder 2"/>
          <p:cNvSpPr>
            <a:spLocks noGrp="1"/>
          </p:cNvSpPr>
          <p:nvPr>
            <p:ph idx="1"/>
          </p:nvPr>
        </p:nvSpPr>
        <p:spPr>
          <a:xfrm>
            <a:off x="457200" y="1371600"/>
            <a:ext cx="7239000" cy="5084136"/>
          </a:xfrm>
        </p:spPr>
        <p:txBody>
          <a:bodyPr>
            <a:normAutofit fontScale="92500" lnSpcReduction="10000"/>
          </a:bodyPr>
          <a:lstStyle/>
          <a:p>
            <a:pPr>
              <a:buNone/>
            </a:pPr>
            <a:r>
              <a:rPr lang="en-US" sz="1600" b="1" u="sng" dirty="0" smtClean="0"/>
              <a:t>Instructions: </a:t>
            </a:r>
            <a:r>
              <a:rPr lang="en-US" sz="1600" dirty="0" smtClean="0"/>
              <a:t>the purpose of instruction is to tell a child exactly what they are supposed to do.  They must </a:t>
            </a:r>
            <a:r>
              <a:rPr lang="en-US" sz="1400" b="1" dirty="0" smtClean="0"/>
              <a:t>be </a:t>
            </a:r>
            <a:r>
              <a:rPr lang="en-US" sz="1400" b="1" i="1" dirty="0" smtClean="0"/>
              <a:t>SHORT,CLEAR,FOCUSED ON THE OBSERVABLE BEHAVIOR AND POSITIVE.</a:t>
            </a:r>
          </a:p>
          <a:p>
            <a:pPr>
              <a:buNone/>
            </a:pPr>
            <a:endParaRPr lang="en-US" sz="1400" b="1" i="1" dirty="0" smtClean="0"/>
          </a:p>
          <a:p>
            <a:pPr>
              <a:buNone/>
            </a:pPr>
            <a:r>
              <a:rPr lang="en-US" sz="1400" b="1" u="sng" dirty="0" smtClean="0"/>
              <a:t>Prompting strategies: </a:t>
            </a:r>
            <a:r>
              <a:rPr lang="en-US" sz="1400" dirty="0" smtClean="0"/>
              <a:t>A prompt is something a teacher does to increase the probability that the child will respond correctly.  All prompts should </a:t>
            </a:r>
            <a:r>
              <a:rPr lang="en-US" sz="1400" b="1" i="1" dirty="0" smtClean="0"/>
              <a:t>help teach skills, be removed as soon as possible, and be combined with positive reinforcement.</a:t>
            </a:r>
            <a:r>
              <a:rPr lang="en-US" sz="1400" dirty="0" smtClean="0"/>
              <a:t> </a:t>
            </a:r>
          </a:p>
          <a:p>
            <a:pPr>
              <a:buNone/>
            </a:pPr>
            <a:r>
              <a:rPr lang="en-US" sz="1400" b="1" i="1" dirty="0" smtClean="0"/>
              <a:t>Prompts may be verbal, gestural,model,physical,or pictorial.</a:t>
            </a:r>
          </a:p>
          <a:p>
            <a:pPr>
              <a:buNone/>
            </a:pPr>
            <a:endParaRPr lang="en-US" sz="1400" b="1" i="1" dirty="0" smtClean="0"/>
          </a:p>
          <a:p>
            <a:pPr>
              <a:buNone/>
            </a:pPr>
            <a:r>
              <a:rPr lang="en-US" sz="1400" b="1" u="sng" dirty="0" smtClean="0"/>
              <a:t>Graduated Guidance:</a:t>
            </a:r>
            <a:r>
              <a:rPr lang="en-US" sz="1400" dirty="0" smtClean="0"/>
              <a:t> this means providing the least amount of assistance possible in order for the child to be successful.  The help is removed as soon as the child can do the skill on their own.</a:t>
            </a:r>
          </a:p>
          <a:p>
            <a:pPr>
              <a:buNone/>
            </a:pPr>
            <a:endParaRPr lang="en-US" sz="1400" dirty="0" smtClean="0"/>
          </a:p>
          <a:p>
            <a:pPr>
              <a:buNone/>
            </a:pPr>
            <a:r>
              <a:rPr lang="en-US" sz="1400" b="1" u="sng" dirty="0" smtClean="0"/>
              <a:t>Time delay</a:t>
            </a:r>
            <a:r>
              <a:rPr lang="en-US" sz="1400" dirty="0" smtClean="0"/>
              <a:t>: this technique is used to reduce and eliminate prompts.  This is done by allowing the child a few seconds to do part of the behavior before giving a prompt.</a:t>
            </a:r>
          </a:p>
          <a:p>
            <a:pPr>
              <a:buNone/>
            </a:pPr>
            <a:endParaRPr lang="en-US" sz="1400" dirty="0" smtClean="0"/>
          </a:p>
          <a:p>
            <a:pPr>
              <a:buNone/>
            </a:pPr>
            <a:r>
              <a:rPr lang="en-US" sz="1400" b="1" u="sng" dirty="0" smtClean="0"/>
              <a:t>Backward Chaining:</a:t>
            </a:r>
            <a:r>
              <a:rPr lang="en-US" sz="1400" dirty="0" smtClean="0"/>
              <a:t> this refers to providing prompts or assistance to the entire sequence of steps at first.  Then gradually fading the prompts at the end of the sequence ect.</a:t>
            </a:r>
          </a:p>
          <a:p>
            <a:pPr>
              <a:buNone/>
            </a:pPr>
            <a:r>
              <a:rPr lang="en-US" sz="1400" b="1" u="sng" dirty="0" smtClean="0"/>
              <a:t> </a:t>
            </a:r>
          </a:p>
          <a:p>
            <a:pPr>
              <a:buNone/>
            </a:pPr>
            <a:r>
              <a:rPr lang="en-US" sz="1400" dirty="0" smtClean="0"/>
              <a:t>(from </a:t>
            </a:r>
            <a:r>
              <a:rPr lang="en-US" sz="1400" u="sng" dirty="0" smtClean="0"/>
              <a:t>Building Blocks for Teaching Preschoolers with Special Needs</a:t>
            </a:r>
            <a:r>
              <a:rPr lang="en-US" sz="1400" dirty="0" smtClean="0"/>
              <a:t> by Susan Sandall and Ilene Schwartz.)</a:t>
            </a:r>
            <a:endParaRPr lang="en-US" sz="1400" b="1" dirty="0"/>
          </a:p>
        </p:txBody>
      </p:sp>
      <p:sp>
        <p:nvSpPr>
          <p:cNvPr id="4" name="TextBox 3"/>
          <p:cNvSpPr txBox="1"/>
          <p:nvPr/>
        </p:nvSpPr>
        <p:spPr>
          <a:xfrm>
            <a:off x="457200" y="685800"/>
            <a:ext cx="7010400" cy="646331"/>
          </a:xfrm>
          <a:prstGeom prst="rect">
            <a:avLst/>
          </a:prstGeom>
          <a:noFill/>
        </p:spPr>
        <p:txBody>
          <a:bodyPr wrap="square" rtlCol="0">
            <a:spAutoFit/>
          </a:bodyPr>
          <a:lstStyle/>
          <a:p>
            <a:r>
              <a:rPr lang="en-US" dirty="0" smtClean="0"/>
              <a:t>Basic instructional strategies can be divided into three basic categories.  Instructions, prompting strategies and consequences.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a:bodyPr>
          <a:lstStyle/>
          <a:p>
            <a:pPr>
              <a:buNone/>
            </a:pPr>
            <a:r>
              <a:rPr lang="en-US" sz="1400" b="1" u="sng" dirty="0" smtClean="0"/>
              <a:t>Backward Chaining:</a:t>
            </a:r>
            <a:r>
              <a:rPr lang="en-US" sz="1400" dirty="0" smtClean="0"/>
              <a:t> this refers to providing prompts or assistance to the entire sequence of steps at first.  Then gradually fading the prompts at the end of the sequence ect.</a:t>
            </a:r>
          </a:p>
          <a:p>
            <a:pPr>
              <a:buNone/>
            </a:pPr>
            <a:endParaRPr lang="en-US" sz="1400" dirty="0" smtClean="0"/>
          </a:p>
          <a:p>
            <a:pPr algn="ctr">
              <a:buNone/>
            </a:pPr>
            <a:r>
              <a:rPr lang="en-US" sz="1400" b="1" u="sng" dirty="0" smtClean="0"/>
              <a:t>Consequence Strategies</a:t>
            </a:r>
            <a:r>
              <a:rPr lang="en-US" sz="1400" dirty="0" smtClean="0"/>
              <a:t>: </a:t>
            </a:r>
          </a:p>
          <a:p>
            <a:pPr>
              <a:buNone/>
            </a:pPr>
            <a:r>
              <a:rPr lang="en-US" sz="1400" dirty="0" smtClean="0"/>
              <a:t>This refers to a teacher behavior or environmental event that occurs after a child behavior.  The following are the most common strategies used.</a:t>
            </a:r>
          </a:p>
          <a:p>
            <a:pPr>
              <a:buNone/>
            </a:pPr>
            <a:r>
              <a:rPr lang="en-US" sz="1400" b="1" u="sng" dirty="0" smtClean="0"/>
              <a:t>Positive reinforcement </a:t>
            </a:r>
            <a:r>
              <a:rPr lang="en-US" sz="1400" b="1" dirty="0" smtClean="0"/>
              <a:t>is the most effective consequence used in early education and care settings.  In addition </a:t>
            </a:r>
            <a:r>
              <a:rPr lang="en-US" sz="1400" b="1" u="sng" dirty="0" smtClean="0"/>
              <a:t>differential  reinforcement </a:t>
            </a:r>
            <a:r>
              <a:rPr lang="en-US" sz="1400" b="1" dirty="0" smtClean="0"/>
              <a:t>can be used which is essentially “catching the child being good” and reinforcing that behavior positively!</a:t>
            </a:r>
          </a:p>
          <a:p>
            <a:pPr>
              <a:buNone/>
            </a:pPr>
            <a:r>
              <a:rPr lang="en-US" sz="1400" b="1" u="sng" dirty="0" smtClean="0"/>
              <a:t>Corrective feedback </a:t>
            </a:r>
            <a:r>
              <a:rPr lang="en-US" sz="1400" b="1" dirty="0" smtClean="0"/>
              <a:t>is another technique where a teacher lets the child know that a behavior or response is incorrect and shows them the appropriate alternative.</a:t>
            </a:r>
          </a:p>
          <a:p>
            <a:pPr>
              <a:buNone/>
            </a:pPr>
            <a:endParaRPr lang="en-US" sz="1400" b="1" dirty="0" smtClean="0"/>
          </a:p>
          <a:p>
            <a:pPr>
              <a:buNone/>
            </a:pPr>
            <a:r>
              <a:rPr lang="en-US" sz="1400" b="1" u="sng" dirty="0" smtClean="0"/>
              <a:t>Peer Mediated Strategies:</a:t>
            </a:r>
            <a:r>
              <a:rPr lang="en-US" sz="1400" dirty="0" smtClean="0"/>
              <a:t> his is when children are paired with peers who already know how to do the skill.  The peer serves as a model and teacher.  It is important to be sure the peer knows how to teach the skill and know how much the teacher values their help.  In addition it is important to choose different peers.  If the same child is paired with the child with disabilities every day they may become resentful or grow tired of being the helper.</a:t>
            </a:r>
            <a:endParaRPr lang="en-US" sz="1400" b="1" u="sng" dirty="0" smtClean="0"/>
          </a:p>
          <a:p>
            <a:pPr>
              <a:buNone/>
            </a:pPr>
            <a:endParaRPr lang="en-US" sz="800" dirty="0" smtClean="0"/>
          </a:p>
          <a:p>
            <a:pPr>
              <a:buNone/>
            </a:pPr>
            <a:r>
              <a:rPr lang="en-US" sz="800" dirty="0" smtClean="0"/>
              <a:t>(from </a:t>
            </a:r>
            <a:r>
              <a:rPr lang="en-US" sz="800" u="sng" dirty="0" smtClean="0"/>
              <a:t>Building Blocks for Teaching Preschoolers with Special Needs</a:t>
            </a:r>
            <a:r>
              <a:rPr lang="en-US" sz="800" dirty="0" smtClean="0"/>
              <a:t> by Susan Sandall and Ilene Schwartz.)</a:t>
            </a:r>
            <a:endParaRPr lang="en-US" sz="8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457200"/>
          </a:xfrm>
        </p:spPr>
        <p:txBody>
          <a:bodyPr>
            <a:normAutofit/>
          </a:bodyPr>
          <a:lstStyle/>
          <a:p>
            <a:r>
              <a:rPr lang="en-US" sz="1800" dirty="0" smtClean="0"/>
              <a:t>Tips for using Child Focused Instructional Strategies.</a:t>
            </a:r>
            <a:endParaRPr lang="en-US" sz="1800" dirty="0"/>
          </a:p>
        </p:txBody>
      </p:sp>
      <p:sp>
        <p:nvSpPr>
          <p:cNvPr id="3" name="Content Placeholder 2"/>
          <p:cNvSpPr>
            <a:spLocks noGrp="1"/>
          </p:cNvSpPr>
          <p:nvPr>
            <p:ph idx="1"/>
          </p:nvPr>
        </p:nvSpPr>
        <p:spPr>
          <a:xfrm>
            <a:off x="457200" y="990600"/>
            <a:ext cx="7239000" cy="5715000"/>
          </a:xfrm>
        </p:spPr>
        <p:txBody>
          <a:bodyPr>
            <a:normAutofit/>
          </a:bodyPr>
          <a:lstStyle/>
          <a:p>
            <a:pPr>
              <a:buNone/>
            </a:pPr>
            <a:r>
              <a:rPr lang="en-US" sz="1400" b="1" dirty="0" smtClean="0"/>
              <a:t>It is difficult to imagine one on one attention to provide specialized instruction in a busy preschool classroom but it can be done.</a:t>
            </a:r>
          </a:p>
          <a:p>
            <a:pPr>
              <a:buNone/>
            </a:pPr>
            <a:r>
              <a:rPr lang="en-US" sz="1400" b="1" u="sng" dirty="0" smtClean="0"/>
              <a:t>Scheduling</a:t>
            </a:r>
            <a:r>
              <a:rPr lang="en-US" sz="1400" b="1" dirty="0" smtClean="0"/>
              <a:t>: </a:t>
            </a:r>
            <a:r>
              <a:rPr lang="en-US" sz="1400" dirty="0" smtClean="0"/>
              <a:t>look at the classroom routine.  Find times when the other children are independent and engaged in activities. Even a few minutes will be of value.  Be sure is at a time that is good for the child.  Try and keep the time consistent every day.</a:t>
            </a:r>
          </a:p>
          <a:p>
            <a:pPr>
              <a:buNone/>
            </a:pPr>
            <a:r>
              <a:rPr lang="en-US" sz="1400" b="1" dirty="0" smtClean="0"/>
              <a:t> </a:t>
            </a:r>
            <a:r>
              <a:rPr lang="en-US" sz="1400" b="1" u="sng" dirty="0" smtClean="0"/>
              <a:t>Selecting Materials:</a:t>
            </a:r>
            <a:r>
              <a:rPr lang="en-US" sz="1400" dirty="0" smtClean="0"/>
              <a:t>  Use materials that are similar to those the child uses in the classroom and be sure the child finds them interesting.  Be sure they are developmentally appropriate, geared toward the learning objective and vary the materials. </a:t>
            </a:r>
          </a:p>
          <a:p>
            <a:pPr>
              <a:buNone/>
            </a:pPr>
            <a:r>
              <a:rPr lang="en-US" sz="1400" b="1" u="sng" dirty="0" smtClean="0"/>
              <a:t>Motivation: Find</a:t>
            </a:r>
            <a:r>
              <a:rPr lang="en-US" sz="1400" dirty="0" smtClean="0"/>
              <a:t> out what motivates the child and use it with positive feedback to achieve your objective.  If the plan involves other children make sure the motivator you choose is appealing to them as well.</a:t>
            </a:r>
          </a:p>
          <a:p>
            <a:pPr>
              <a:buNone/>
            </a:pPr>
            <a:r>
              <a:rPr lang="en-US" sz="1400" b="1" u="sng" dirty="0" smtClean="0"/>
              <a:t>Monitoring Progress:</a:t>
            </a:r>
            <a:r>
              <a:rPr lang="en-US" sz="1400" dirty="0" smtClean="0"/>
              <a:t> Be sure to record daily progress.  You may use one of the form provided or make up your own form.  Whatever you choose must be user friendly and able to record the data needed to make an assessment of the plan.</a:t>
            </a:r>
          </a:p>
          <a:p>
            <a:pPr>
              <a:buNone/>
            </a:pPr>
            <a:r>
              <a:rPr lang="en-US" sz="1400" b="1" u="sng" dirty="0" smtClean="0"/>
              <a:t>Troubleshooting: </a:t>
            </a:r>
            <a:r>
              <a:rPr lang="en-US" sz="1400" dirty="0" smtClean="0"/>
              <a:t>Sometimes plans need to be revised in order to be effective.  Sometimes it may involve increasing the intensity of the instruction, replacing rein forcers, or shortening the sessions  Use the data you collect to assess the plan. And as with all children follow the child!</a:t>
            </a:r>
          </a:p>
          <a:p>
            <a:pPr>
              <a:buNone/>
            </a:pPr>
            <a:endParaRPr lang="en-US" sz="1400" b="1" dirty="0" smtClean="0"/>
          </a:p>
          <a:p>
            <a:pPr>
              <a:buNone/>
            </a:pPr>
            <a:endParaRPr lang="en-US" sz="1400" b="1" u="sng" dirty="0" smtClean="0"/>
          </a:p>
          <a:p>
            <a:pPr>
              <a:buNone/>
            </a:pPr>
            <a:r>
              <a:rPr lang="en-US" sz="800" dirty="0" smtClean="0"/>
              <a:t>(from </a:t>
            </a:r>
            <a:r>
              <a:rPr lang="en-US" sz="800" u="sng" dirty="0" smtClean="0"/>
              <a:t>Building Blocks for Teaching Preschoolers with Special Needs</a:t>
            </a:r>
            <a:r>
              <a:rPr lang="en-US" sz="800" dirty="0" smtClean="0"/>
              <a:t> by Susan Sandall and Ilene Schwartz.)</a:t>
            </a:r>
            <a:endParaRPr lang="en-US" sz="800" b="1" u="sng"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Adapting Literacy Based Lessons for Young children with Disabilities</a:t>
            </a:r>
            <a:endParaRPr lang="en-US" sz="2800" dirty="0"/>
          </a:p>
        </p:txBody>
      </p:sp>
      <p:sp>
        <p:nvSpPr>
          <p:cNvPr id="3" name="Content Placeholder 2"/>
          <p:cNvSpPr>
            <a:spLocks noGrp="1"/>
          </p:cNvSpPr>
          <p:nvPr>
            <p:ph idx="1"/>
          </p:nvPr>
        </p:nvSpPr>
        <p:spPr/>
        <p:txBody>
          <a:bodyPr/>
          <a:lstStyle/>
          <a:p>
            <a:pPr>
              <a:buNone/>
            </a:pPr>
            <a:r>
              <a:rPr lang="en-US" dirty="0" smtClean="0"/>
              <a:t>Literacy based lessons are a staple of Early Childhood curriculum.  Here are some things to keep in mind when designing literacy based lessons that are inclusive. </a:t>
            </a:r>
          </a:p>
          <a:p>
            <a:r>
              <a:rPr lang="en-US" sz="2000" dirty="0" smtClean="0"/>
              <a:t>Know the characteristics of the disability and how it effects learning.</a:t>
            </a:r>
          </a:p>
          <a:p>
            <a:r>
              <a:rPr lang="en-US" sz="2000" dirty="0" smtClean="0"/>
              <a:t>Think adaptation-steps do you need to tasks to make this lesson meaningful to all the children in the group.</a:t>
            </a:r>
          </a:p>
          <a:p>
            <a:pPr>
              <a:buNone/>
            </a:pPr>
            <a:r>
              <a:rPr lang="en-US" dirty="0" smtClean="0"/>
              <a:t>As we delve into the components of literacy development think about how the disability you researched impact the acquisition of the various literacy skills children develop.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There is important information contained in each of these types of documents that will be helpful when supporting a child with a disability in your program.</a:t>
            </a:r>
          </a:p>
          <a:p>
            <a:r>
              <a:rPr lang="en-US" dirty="0" smtClean="0"/>
              <a:t>Ask parents for copies of the evaluations, reports and service plans. </a:t>
            </a:r>
          </a:p>
          <a:p>
            <a:r>
              <a:rPr lang="en-US" dirty="0" smtClean="0"/>
              <a:t>Get written permission to talk with the key therapists involved in supporting the child.</a:t>
            </a:r>
          </a:p>
          <a:p>
            <a:r>
              <a:rPr lang="en-US" dirty="0" smtClean="0"/>
              <a:t> Look at the goals in the reports and think about how you can incorporate them into your program when planning for this child. </a:t>
            </a:r>
            <a:endParaRPr lang="en-US" dirty="0"/>
          </a:p>
        </p:txBody>
      </p:sp>
      <p:sp>
        <p:nvSpPr>
          <p:cNvPr id="3" name="Title 2"/>
          <p:cNvSpPr>
            <a:spLocks noGrp="1"/>
          </p:cNvSpPr>
          <p:nvPr>
            <p:ph type="title"/>
          </p:nvPr>
        </p:nvSpPr>
        <p:spPr/>
        <p:txBody>
          <a:bodyPr/>
          <a:lstStyle/>
          <a:p>
            <a:r>
              <a:rPr lang="en-US" dirty="0" smtClean="0"/>
              <a:t>IFSP’s, IEP’s and Evaluations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Listening</a:t>
            </a:r>
            <a:endParaRPr lang="en-US" dirty="0"/>
          </a:p>
        </p:txBody>
      </p:sp>
      <p:sp>
        <p:nvSpPr>
          <p:cNvPr id="3" name="Content Placeholder 2"/>
          <p:cNvSpPr>
            <a:spLocks noGrp="1"/>
          </p:cNvSpPr>
          <p:nvPr>
            <p:ph idx="1"/>
          </p:nvPr>
        </p:nvSpPr>
        <p:spPr>
          <a:xfrm>
            <a:off x="457200" y="2590800"/>
            <a:ext cx="7239000" cy="3864936"/>
          </a:xfrm>
        </p:spPr>
        <p:txBody>
          <a:bodyPr>
            <a:normAutofit/>
          </a:bodyPr>
          <a:lstStyle/>
          <a:p>
            <a:pPr>
              <a:buNone/>
            </a:pPr>
            <a:r>
              <a:rPr lang="en-US" sz="2400" dirty="0" smtClean="0"/>
              <a:t>“</a:t>
            </a:r>
            <a:r>
              <a:rPr lang="en-US" sz="1800" dirty="0" smtClean="0"/>
              <a:t>Listening is the foundation for all literacy development: Until children are able to listen, they cannot develop vocabulary or build comprehension”</a:t>
            </a:r>
          </a:p>
          <a:p>
            <a:r>
              <a:rPr lang="en-US" sz="1800" dirty="0" smtClean="0"/>
              <a:t>Attention span is a large part of listening skills.  Children with disabilities may need to listen for vital cues in order to understand what is happening.  </a:t>
            </a:r>
          </a:p>
          <a:p>
            <a:r>
              <a:rPr lang="en-US" sz="1800" dirty="0" smtClean="0"/>
              <a:t>On the flip side children with hearing loss may need to use residual hearing abilities to listen to what is being said.</a:t>
            </a:r>
          </a:p>
          <a:p>
            <a:pPr>
              <a:buNone/>
            </a:pPr>
            <a:r>
              <a:rPr lang="en-US" sz="1800" dirty="0" smtClean="0"/>
              <a:t>Think about the child you researched-how would that particular disability effect a child’s ability to develop strong listening skills? </a:t>
            </a:r>
          </a:p>
          <a:p>
            <a:pPr>
              <a:buNone/>
            </a:pPr>
            <a:r>
              <a:rPr lang="en-US" sz="800" dirty="0" smtClean="0"/>
              <a:t>Adapted from  </a:t>
            </a:r>
            <a:r>
              <a:rPr lang="en-US" sz="800" u="sng" dirty="0" smtClean="0"/>
              <a:t>Inclusive Literacy L:Essons for Early Childhood</a:t>
            </a:r>
            <a:r>
              <a:rPr lang="en-US" sz="800" dirty="0" smtClean="0"/>
              <a:t> by Pam Schiller and  Clarissa Willis</a:t>
            </a:r>
            <a:endParaRPr lang="en-US" sz="800" dirty="0"/>
          </a:p>
        </p:txBody>
      </p:sp>
      <p:pic>
        <p:nvPicPr>
          <p:cNvPr id="4" name="Picture 3" descr="child listening"/>
          <p:cNvPicPr>
            <a:picLocks noChangeAspect="1"/>
          </p:cNvPicPr>
          <p:nvPr/>
        </p:nvPicPr>
        <p:blipFill>
          <a:blip r:embed="rId2" cstate="print"/>
          <a:stretch>
            <a:fillRect/>
          </a:stretch>
        </p:blipFill>
        <p:spPr>
          <a:xfrm>
            <a:off x="5562600" y="838200"/>
            <a:ext cx="2472488" cy="161065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pPr algn="ctr"/>
            <a:r>
              <a:rPr lang="en-US" sz="2400" dirty="0" smtClean="0"/>
              <a:t>Oral Language Development</a:t>
            </a:r>
            <a:endParaRPr lang="en-US" sz="2400" dirty="0"/>
          </a:p>
        </p:txBody>
      </p:sp>
      <p:sp>
        <p:nvSpPr>
          <p:cNvPr id="3" name="Content Placeholder 2"/>
          <p:cNvSpPr>
            <a:spLocks noGrp="1"/>
          </p:cNvSpPr>
          <p:nvPr>
            <p:ph idx="1"/>
          </p:nvPr>
        </p:nvSpPr>
        <p:spPr>
          <a:xfrm>
            <a:off x="457200" y="1143000"/>
            <a:ext cx="7239000" cy="5312736"/>
          </a:xfrm>
        </p:spPr>
        <p:txBody>
          <a:bodyPr>
            <a:normAutofit/>
          </a:bodyPr>
          <a:lstStyle/>
          <a:p>
            <a:pPr>
              <a:buNone/>
            </a:pPr>
            <a:r>
              <a:rPr lang="en-US" dirty="0" smtClean="0"/>
              <a:t>“</a:t>
            </a:r>
            <a:r>
              <a:rPr lang="en-US" sz="1800" dirty="0" smtClean="0"/>
              <a:t>Oral Language development is the next building block in the foundation of literacy. Components of Oral language include vocabulary and accurate grammar with the</a:t>
            </a:r>
          </a:p>
          <a:p>
            <a:pPr>
              <a:buNone/>
            </a:pPr>
            <a:r>
              <a:rPr lang="en-US" sz="1800" dirty="0" smtClean="0"/>
              <a:t> ultimate goal of fluent speech”  </a:t>
            </a:r>
          </a:p>
          <a:p>
            <a:r>
              <a:rPr lang="en-US" sz="1800" dirty="0" smtClean="0"/>
              <a:t>Children acquire 60% of their lifetime vocabulary by age 5.  </a:t>
            </a:r>
          </a:p>
          <a:p>
            <a:r>
              <a:rPr lang="en-US" sz="1800" dirty="0" smtClean="0"/>
              <a:t>Also it is natural to use more vocabulary with children who seem more articulate.  Imagine the impact this has on children with speech and language delays-ironically because of these delays they often do not have the same opportunities as peers to increase their language skills.</a:t>
            </a:r>
          </a:p>
          <a:p>
            <a:r>
              <a:rPr lang="en-US" sz="1800" dirty="0" smtClean="0"/>
              <a:t>The more vocabulary a child has the greater their ability to fully understand the plot and details of a story.</a:t>
            </a:r>
          </a:p>
          <a:p>
            <a:endParaRPr lang="en-US" sz="1800" dirty="0" smtClean="0"/>
          </a:p>
          <a:p>
            <a:endParaRPr lang="en-US" sz="1800" dirty="0" smtClean="0"/>
          </a:p>
          <a:p>
            <a:pPr>
              <a:buNone/>
            </a:pPr>
            <a:r>
              <a:rPr lang="en-US" sz="800" dirty="0" smtClean="0"/>
              <a:t>Adapted from  </a:t>
            </a:r>
            <a:r>
              <a:rPr lang="en-US" sz="800" u="sng" dirty="0" smtClean="0"/>
              <a:t>Inclusive Literacy L:Essons for Early Childhood</a:t>
            </a:r>
            <a:r>
              <a:rPr lang="en-US" sz="800" dirty="0" smtClean="0"/>
              <a:t> by Pam Schiller and  Clarissa Willis</a:t>
            </a:r>
          </a:p>
          <a:p>
            <a:pPr>
              <a:buNone/>
            </a:pPr>
            <a:endParaRPr lang="en-US" sz="1800" dirty="0" smtClean="0"/>
          </a:p>
          <a:p>
            <a:pPr>
              <a:buNone/>
            </a:pPr>
            <a:endParaRPr lang="en-US" sz="800" dirty="0"/>
          </a:p>
        </p:txBody>
      </p:sp>
      <p:pic>
        <p:nvPicPr>
          <p:cNvPr id="4" name="Picture 3" descr="speech-delay-in-children[1].gif"/>
          <p:cNvPicPr>
            <a:picLocks noChangeAspect="1"/>
          </p:cNvPicPr>
          <p:nvPr/>
        </p:nvPicPr>
        <p:blipFill>
          <a:blip r:embed="rId2" cstate="print"/>
          <a:stretch>
            <a:fillRect/>
          </a:stretch>
        </p:blipFill>
        <p:spPr>
          <a:xfrm>
            <a:off x="6019800" y="4876800"/>
            <a:ext cx="1352550" cy="1370584"/>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pPr algn="ctr"/>
            <a:r>
              <a:rPr lang="en-US" sz="2400" dirty="0" smtClean="0"/>
              <a:t>Oral Language (cont.)</a:t>
            </a:r>
            <a:endParaRPr lang="en-US" sz="2400" dirty="0"/>
          </a:p>
        </p:txBody>
      </p:sp>
      <p:sp>
        <p:nvSpPr>
          <p:cNvPr id="3" name="Content Placeholder 2"/>
          <p:cNvSpPr>
            <a:spLocks noGrp="1"/>
          </p:cNvSpPr>
          <p:nvPr>
            <p:ph idx="1"/>
          </p:nvPr>
        </p:nvSpPr>
        <p:spPr>
          <a:xfrm>
            <a:off x="457200" y="1066800"/>
            <a:ext cx="7239000" cy="5388936"/>
          </a:xfrm>
        </p:spPr>
        <p:txBody>
          <a:bodyPr>
            <a:normAutofit/>
          </a:bodyPr>
          <a:lstStyle/>
          <a:p>
            <a:pPr>
              <a:buNone/>
            </a:pPr>
            <a:r>
              <a:rPr lang="en-US" sz="2000" dirty="0" smtClean="0"/>
              <a:t>Modeling sentence structure helps children to hear the correct use of grammar and modify their own use of grammar.  </a:t>
            </a:r>
          </a:p>
          <a:p>
            <a:r>
              <a:rPr lang="en-US" sz="2000" dirty="0" smtClean="0"/>
              <a:t>Children with cognitive or severe language delays have difficulty learning from modeling  they need direct instruction on how to use language and extra practice. </a:t>
            </a:r>
          </a:p>
          <a:p>
            <a:r>
              <a:rPr lang="en-US" sz="2000" dirty="0" smtClean="0"/>
              <a:t>Breaking new information or instructions into smaller pieces and practicing each step with the child is essential</a:t>
            </a:r>
          </a:p>
          <a:p>
            <a:endParaRPr lang="en-US" sz="2000" dirty="0" smtClean="0"/>
          </a:p>
          <a:p>
            <a:pPr>
              <a:buNone/>
            </a:pPr>
            <a:r>
              <a:rPr lang="en-US" sz="2000" dirty="0" smtClean="0"/>
              <a:t>Vocabulary and grammar play an important role in a child’s ability to comprehend. </a:t>
            </a:r>
          </a:p>
          <a:p>
            <a:pPr>
              <a:buNone/>
            </a:pPr>
            <a:endParaRPr lang="en-US" sz="2000" dirty="0"/>
          </a:p>
        </p:txBody>
      </p:sp>
      <p:pic>
        <p:nvPicPr>
          <p:cNvPr id="4" name="Picture 3" descr="listening_speaking_and_literacy_385[1].jpg"/>
          <p:cNvPicPr>
            <a:picLocks noChangeAspect="1"/>
          </p:cNvPicPr>
          <p:nvPr/>
        </p:nvPicPr>
        <p:blipFill>
          <a:blip r:embed="rId2" cstate="print"/>
          <a:stretch>
            <a:fillRect/>
          </a:stretch>
        </p:blipFill>
        <p:spPr>
          <a:xfrm>
            <a:off x="5029200" y="4800600"/>
            <a:ext cx="2703870" cy="1524000"/>
          </a:xfrm>
          <a:prstGeom prst="rect">
            <a:avLst/>
          </a:prstGeom>
        </p:spPr>
      </p:pic>
      <p:sp>
        <p:nvSpPr>
          <p:cNvPr id="6" name="Rectangle 5"/>
          <p:cNvSpPr/>
          <p:nvPr/>
        </p:nvSpPr>
        <p:spPr>
          <a:xfrm>
            <a:off x="228600" y="5257800"/>
            <a:ext cx="4876800" cy="215444"/>
          </a:xfrm>
          <a:prstGeom prst="rect">
            <a:avLst/>
          </a:prstGeom>
        </p:spPr>
        <p:txBody>
          <a:bodyPr wrap="square">
            <a:spAutoFit/>
          </a:bodyPr>
          <a:lstStyle/>
          <a:p>
            <a:pPr algn="r">
              <a:buNone/>
            </a:pPr>
            <a:r>
              <a:rPr lang="en-US" sz="800" dirty="0" smtClean="0"/>
              <a:t>Adapted from  </a:t>
            </a:r>
            <a:r>
              <a:rPr lang="en-US" sz="800" u="sng" dirty="0" smtClean="0"/>
              <a:t>Inclusive Literacy L:Essons for Early Childhood</a:t>
            </a:r>
            <a:r>
              <a:rPr lang="en-US" sz="800" dirty="0" smtClean="0"/>
              <a:t> by Pam Schiller and  Clarissa Willis</a:t>
            </a:r>
            <a:endParaRPr lang="en-US" sz="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pPr algn="ctr"/>
            <a:r>
              <a:rPr lang="en-US" sz="2400" dirty="0" smtClean="0"/>
              <a:t>Phonological awareness</a:t>
            </a:r>
            <a:endParaRPr lang="en-US" sz="2400" dirty="0"/>
          </a:p>
        </p:txBody>
      </p:sp>
      <p:sp>
        <p:nvSpPr>
          <p:cNvPr id="3" name="Content Placeholder 2"/>
          <p:cNvSpPr>
            <a:spLocks noGrp="1"/>
          </p:cNvSpPr>
          <p:nvPr>
            <p:ph idx="1"/>
          </p:nvPr>
        </p:nvSpPr>
        <p:spPr>
          <a:xfrm>
            <a:off x="457200" y="990600"/>
            <a:ext cx="7239000" cy="5465136"/>
          </a:xfrm>
        </p:spPr>
        <p:txBody>
          <a:bodyPr>
            <a:normAutofit lnSpcReduction="10000"/>
          </a:bodyPr>
          <a:lstStyle/>
          <a:p>
            <a:r>
              <a:rPr lang="en-US" sz="1800" dirty="0" smtClean="0"/>
              <a:t>Phonological awareness is sensitivity to sounds. Activities include recognizing same and different sounds, playing with onomatopoeic words, matching rhyming words pairs, and identifying the repetitive sound in alliterative phrase or sentence. `</a:t>
            </a:r>
          </a:p>
          <a:p>
            <a:r>
              <a:rPr lang="en-US" sz="1800" dirty="0" smtClean="0"/>
              <a:t>The foundation for sound discrimination is wired into the brain during the first year of life-the brain is capable of wiring sounds of the man y different languages it experiences.</a:t>
            </a:r>
          </a:p>
          <a:p>
            <a:endParaRPr lang="en-US" sz="1800" dirty="0" smtClean="0"/>
          </a:p>
          <a:p>
            <a:r>
              <a:rPr lang="en-US" sz="1800" dirty="0" smtClean="0"/>
              <a:t>Children with disabilities do not develop awareness of the sounds they hear. Because of this children who are deaf need to learn how to use words in context as opposed to sounding thing out.  Children with language delays need extra practice toe develop phonological awareness.  Children with cognitive deficits need too have tasks broken down into small steps and need extra time to practice each step to help build the skills necessary for phonological awareness.  </a:t>
            </a:r>
          </a:p>
          <a:p>
            <a:pPr>
              <a:buNone/>
            </a:pPr>
            <a:endParaRPr lang="en-US" sz="1800" dirty="0" smtClean="0"/>
          </a:p>
          <a:p>
            <a:pPr>
              <a:buNone/>
            </a:pPr>
            <a:r>
              <a:rPr lang="en-US" sz="800" dirty="0" smtClean="0"/>
              <a:t>Adapted from  </a:t>
            </a:r>
            <a:r>
              <a:rPr lang="en-US" sz="800" u="sng" dirty="0" smtClean="0"/>
              <a:t>Inclusive Literacy L:Essons for Early Childhood</a:t>
            </a:r>
            <a:r>
              <a:rPr lang="en-US" sz="800" dirty="0" smtClean="0"/>
              <a:t> by Pam Schiller and  Clarissa Willis</a:t>
            </a:r>
          </a:p>
          <a:p>
            <a:pPr>
              <a:buNone/>
            </a:pPr>
            <a:endParaRPr lang="en-US" sz="2000" dirty="0"/>
          </a:p>
        </p:txBody>
      </p:sp>
      <p:pic>
        <p:nvPicPr>
          <p:cNvPr id="51202" name="Picture 2" descr="http://i-xcel.net/faq.jpg"/>
          <p:cNvPicPr>
            <a:picLocks noChangeAspect="1" noChangeArrowheads="1"/>
          </p:cNvPicPr>
          <p:nvPr/>
        </p:nvPicPr>
        <p:blipFill>
          <a:blip r:embed="rId2" cstate="print"/>
          <a:srcRect/>
          <a:stretch>
            <a:fillRect/>
          </a:stretch>
        </p:blipFill>
        <p:spPr bwMode="auto">
          <a:xfrm>
            <a:off x="5715000" y="5410200"/>
            <a:ext cx="1351350" cy="885826"/>
          </a:xfrm>
          <a:prstGeom prst="rect">
            <a:avLst/>
          </a:prstGeo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a:r>
              <a:rPr lang="en-US" sz="2400" dirty="0" smtClean="0"/>
              <a:t>Letter knowledge and Recognition </a:t>
            </a:r>
            <a:endParaRPr lang="en-US" sz="2400" dirty="0"/>
          </a:p>
        </p:txBody>
      </p:sp>
      <p:sp>
        <p:nvSpPr>
          <p:cNvPr id="3" name="Content Placeholder 2"/>
          <p:cNvSpPr>
            <a:spLocks noGrp="1"/>
          </p:cNvSpPr>
          <p:nvPr>
            <p:ph idx="1"/>
          </p:nvPr>
        </p:nvSpPr>
        <p:spPr>
          <a:xfrm>
            <a:off x="457200" y="1143000"/>
            <a:ext cx="7239000" cy="5312736"/>
          </a:xfrm>
        </p:spPr>
        <p:txBody>
          <a:bodyPr>
            <a:normAutofit/>
          </a:bodyPr>
          <a:lstStyle/>
          <a:p>
            <a:r>
              <a:rPr lang="en-US" sz="1800" dirty="0" smtClean="0"/>
              <a:t>Letter knowledge and recognition is the ability to recognize all 26 letters of the alphabet in both uppercase and lowercase form and to understand that letters are the foundation of words.</a:t>
            </a:r>
          </a:p>
          <a:p>
            <a:r>
              <a:rPr lang="en-US" sz="1800" dirty="0" smtClean="0"/>
              <a:t>IT is important to teach the alphabet in a way that is flexible and moveable. Children with disabilities often do not generalize.  They need to see letters as different components.  </a:t>
            </a:r>
          </a:p>
          <a:p>
            <a:r>
              <a:rPr lang="en-US" sz="1800" dirty="0" smtClean="0"/>
              <a:t>To help children see letters as independent components</a:t>
            </a:r>
          </a:p>
          <a:p>
            <a:r>
              <a:rPr lang="en-US" sz="1000" dirty="0" smtClean="0"/>
              <a:t> </a:t>
            </a:r>
            <a:r>
              <a:rPr lang="en-US" sz="1200" b="1" dirty="0" smtClean="0"/>
              <a:t>sing the alphabet forward and backwards </a:t>
            </a:r>
          </a:p>
          <a:p>
            <a:r>
              <a:rPr lang="en-US" sz="1200" b="1" dirty="0" smtClean="0"/>
              <a:t>Have the children sort letters by the type of line used to make the letters.</a:t>
            </a:r>
          </a:p>
          <a:p>
            <a:endParaRPr lang="en-US" sz="1200" b="1" dirty="0" smtClean="0"/>
          </a:p>
          <a:p>
            <a:r>
              <a:rPr lang="en-US" sz="1800" b="1" dirty="0" smtClean="0"/>
              <a:t>Children with visual impairments need to understand what letters in other ways such as touching letter cutouts.</a:t>
            </a:r>
          </a:p>
          <a:p>
            <a:r>
              <a:rPr lang="en-US" sz="1800" b="1" dirty="0" smtClean="0"/>
              <a:t>Children with disabilities learn new concepts in context.  It is important to teach letters in the context of real life such as learning the letters of your name.  </a:t>
            </a:r>
          </a:p>
          <a:p>
            <a:pPr>
              <a:buNone/>
            </a:pPr>
            <a:r>
              <a:rPr lang="en-US" sz="800" dirty="0" smtClean="0"/>
              <a:t>Adapted from  </a:t>
            </a:r>
            <a:r>
              <a:rPr lang="en-US" sz="800" u="sng" dirty="0" smtClean="0"/>
              <a:t>Inclusive Literacy L:Essons for Early Childhood</a:t>
            </a:r>
            <a:r>
              <a:rPr lang="en-US" sz="800" dirty="0" smtClean="0"/>
              <a:t> by Pam Schiller and  Clarissa Willis</a:t>
            </a:r>
          </a:p>
          <a:p>
            <a:pPr>
              <a:buNone/>
            </a:pPr>
            <a:endParaRPr lang="en-US" sz="1800" b="1" dirty="0" smtClean="0"/>
          </a:p>
        </p:txBody>
      </p:sp>
      <p:pic>
        <p:nvPicPr>
          <p:cNvPr id="4" name="Picture 3" descr="517TlbSbfgL[1].jpg"/>
          <p:cNvPicPr>
            <a:picLocks noChangeAspect="1"/>
          </p:cNvPicPr>
          <p:nvPr/>
        </p:nvPicPr>
        <p:blipFill>
          <a:blip r:embed="rId2" cstate="print"/>
          <a:stretch>
            <a:fillRect/>
          </a:stretch>
        </p:blipFill>
        <p:spPr>
          <a:xfrm>
            <a:off x="5334000" y="5410200"/>
            <a:ext cx="1847850" cy="1212190"/>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441960"/>
          </a:xfrm>
        </p:spPr>
        <p:txBody>
          <a:bodyPr>
            <a:normAutofit/>
          </a:bodyPr>
          <a:lstStyle/>
          <a:p>
            <a:pPr algn="ctr"/>
            <a:r>
              <a:rPr lang="en-US" sz="2400" dirty="0" smtClean="0"/>
              <a:t>Print Awareness</a:t>
            </a:r>
            <a:endParaRPr lang="en-US" sz="2400" dirty="0"/>
          </a:p>
        </p:txBody>
      </p:sp>
      <p:sp>
        <p:nvSpPr>
          <p:cNvPr id="3" name="Content Placeholder 2"/>
          <p:cNvSpPr>
            <a:spLocks noGrp="1"/>
          </p:cNvSpPr>
          <p:nvPr>
            <p:ph idx="1"/>
          </p:nvPr>
        </p:nvSpPr>
        <p:spPr>
          <a:xfrm>
            <a:off x="457200" y="914400"/>
            <a:ext cx="7239000" cy="5541336"/>
          </a:xfrm>
        </p:spPr>
        <p:txBody>
          <a:bodyPr>
            <a:normAutofit/>
          </a:bodyPr>
          <a:lstStyle/>
          <a:p>
            <a:pPr>
              <a:buNone/>
            </a:pPr>
            <a:r>
              <a:rPr lang="en-US" sz="1800" dirty="0" smtClean="0"/>
              <a:t>Print awareness is the knowledge that printed words move from left to right and from top to bottom.  Awareness that print  has many functions-labeling items, creating lists, and conveying information in newspapers, telling stories in books, identifying exits and entrances etc. </a:t>
            </a:r>
          </a:p>
          <a:p>
            <a:r>
              <a:rPr lang="en-US" sz="1800" dirty="0" smtClean="0"/>
              <a:t>Research has shown that children with disabilities needs more visual cues (pictures)  to help them learn to recognize print in the environment</a:t>
            </a:r>
          </a:p>
          <a:p>
            <a:r>
              <a:rPr lang="en-US" sz="1800" dirty="0" smtClean="0"/>
              <a:t>Children with disabilities need additional opportunities to practice print awareness and multiple opportunities to practice what they learn in a variety of settings.  </a:t>
            </a:r>
            <a:endParaRPr lang="en-US" sz="1800" dirty="0"/>
          </a:p>
        </p:txBody>
      </p:sp>
      <p:pic>
        <p:nvPicPr>
          <p:cNvPr id="4" name="Picture 3" descr="learning-to-write-2[1].jpg"/>
          <p:cNvPicPr>
            <a:picLocks noChangeAspect="1"/>
          </p:cNvPicPr>
          <p:nvPr/>
        </p:nvPicPr>
        <p:blipFill>
          <a:blip r:embed="rId2" cstate="print"/>
          <a:stretch>
            <a:fillRect/>
          </a:stretch>
        </p:blipFill>
        <p:spPr>
          <a:xfrm>
            <a:off x="5105400" y="4038600"/>
            <a:ext cx="2514600" cy="2286000"/>
          </a:xfrm>
          <a:prstGeom prst="rect">
            <a:avLst/>
          </a:prstGeom>
        </p:spPr>
      </p:pic>
      <p:sp>
        <p:nvSpPr>
          <p:cNvPr id="5" name="Rectangle 4"/>
          <p:cNvSpPr/>
          <p:nvPr/>
        </p:nvSpPr>
        <p:spPr>
          <a:xfrm>
            <a:off x="304800" y="6324600"/>
            <a:ext cx="4572000" cy="338554"/>
          </a:xfrm>
          <a:prstGeom prst="rect">
            <a:avLst/>
          </a:prstGeom>
        </p:spPr>
        <p:txBody>
          <a:bodyPr>
            <a:spAutoFit/>
          </a:bodyPr>
          <a:lstStyle/>
          <a:p>
            <a:pPr>
              <a:buNone/>
            </a:pPr>
            <a:r>
              <a:rPr lang="en-US" sz="800" dirty="0" smtClean="0"/>
              <a:t>Adapted from  </a:t>
            </a:r>
            <a:r>
              <a:rPr lang="en-US" sz="800" u="sng" dirty="0" smtClean="0"/>
              <a:t>Inclusive Literacy L:Essons for Early Childhood</a:t>
            </a:r>
            <a:r>
              <a:rPr lang="en-US" sz="800" dirty="0" smtClean="0"/>
              <a:t> by Pam Schiller and  Clarissa Willis</a:t>
            </a:r>
            <a:endParaRPr lang="en-US" sz="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pPr algn="ctr"/>
            <a:r>
              <a:rPr lang="en-US" sz="2400" dirty="0" smtClean="0"/>
              <a:t>Comprehension</a:t>
            </a:r>
            <a:endParaRPr lang="en-US" sz="2400" dirty="0"/>
          </a:p>
        </p:txBody>
      </p:sp>
      <p:sp>
        <p:nvSpPr>
          <p:cNvPr id="3" name="Content Placeholder 2"/>
          <p:cNvSpPr>
            <a:spLocks noGrp="1"/>
          </p:cNvSpPr>
          <p:nvPr>
            <p:ph idx="1"/>
          </p:nvPr>
        </p:nvSpPr>
        <p:spPr>
          <a:xfrm>
            <a:off x="457200" y="990600"/>
            <a:ext cx="7239000" cy="5465136"/>
          </a:xfrm>
        </p:spPr>
        <p:txBody>
          <a:bodyPr/>
          <a:lstStyle/>
          <a:p>
            <a:pPr>
              <a:buNone/>
            </a:pPr>
            <a:r>
              <a:rPr lang="en-US" sz="1800" dirty="0" smtClean="0"/>
              <a:t>Comprehension is the internalization of a story.  Children develop this skill when they retell stories in their own words, act out stories, and listen to stories that are not accompanied by illustrations. It is through comprehension skills that children are able to make stories of their own.</a:t>
            </a:r>
          </a:p>
          <a:p>
            <a:pPr>
              <a:buNone/>
            </a:pPr>
            <a:r>
              <a:rPr lang="en-US" sz="1800" dirty="0" smtClean="0"/>
              <a:t>Children with disabilities may not have the same internalization skills as their peers. It is important to help them involve themselves in the storyline.</a:t>
            </a:r>
          </a:p>
          <a:p>
            <a:r>
              <a:rPr lang="en-US" sz="1800" dirty="0" smtClean="0"/>
              <a:t>Children with short attention spans often have difficulty developing critical listening skills.</a:t>
            </a:r>
          </a:p>
          <a:p>
            <a:r>
              <a:rPr lang="en-US" sz="1800" dirty="0" smtClean="0"/>
              <a:t>Children with limited language repertoire needs explicit instructions and multiple opportunities to understand what words mean and how they are used in context. </a:t>
            </a:r>
          </a:p>
          <a:p>
            <a:r>
              <a:rPr lang="en-US" sz="1800" dirty="0" smtClean="0"/>
              <a:t>Children with vision impairments or hearing loss need specialized instruction, they need activities adapted in a way they can understand. </a:t>
            </a:r>
          </a:p>
          <a:p>
            <a:pPr>
              <a:buNone/>
            </a:pPr>
            <a:endParaRPr lang="en-US" sz="1800" dirty="0"/>
          </a:p>
        </p:txBody>
      </p:sp>
      <p:pic>
        <p:nvPicPr>
          <p:cNvPr id="4" name="Picture 3" descr="imagesCAVDL8BK.jpg"/>
          <p:cNvPicPr>
            <a:picLocks noChangeAspect="1"/>
          </p:cNvPicPr>
          <p:nvPr/>
        </p:nvPicPr>
        <p:blipFill>
          <a:blip r:embed="rId2" cstate="print"/>
          <a:stretch>
            <a:fillRect/>
          </a:stretch>
        </p:blipFill>
        <p:spPr>
          <a:xfrm>
            <a:off x="5867400" y="5486400"/>
            <a:ext cx="1476375" cy="1105856"/>
          </a:xfrm>
          <a:prstGeom prst="rect">
            <a:avLst/>
          </a:prstGeom>
        </p:spPr>
      </p:pic>
      <p:sp>
        <p:nvSpPr>
          <p:cNvPr id="5" name="Rectangle 4"/>
          <p:cNvSpPr/>
          <p:nvPr/>
        </p:nvSpPr>
        <p:spPr>
          <a:xfrm>
            <a:off x="685800" y="5715000"/>
            <a:ext cx="4572000" cy="338554"/>
          </a:xfrm>
          <a:prstGeom prst="rect">
            <a:avLst/>
          </a:prstGeom>
        </p:spPr>
        <p:txBody>
          <a:bodyPr>
            <a:spAutoFit/>
          </a:bodyPr>
          <a:lstStyle/>
          <a:p>
            <a:pPr>
              <a:buNone/>
            </a:pPr>
            <a:r>
              <a:rPr lang="en-US" sz="800" dirty="0" smtClean="0"/>
              <a:t>Adapted from  </a:t>
            </a:r>
            <a:r>
              <a:rPr lang="en-US" sz="800" u="sng" dirty="0" smtClean="0"/>
              <a:t>Inclusive Literacy L:Essons for Early Childhood</a:t>
            </a:r>
            <a:r>
              <a:rPr lang="en-US" sz="800" dirty="0" smtClean="0"/>
              <a:t> by Pam Schiller and  Clarissa Willis</a:t>
            </a:r>
            <a:endParaRPr lang="en-US" sz="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BREAK: Please enjoy your lunch!</a:t>
            </a:r>
            <a:endParaRPr lang="en-US" sz="2800" dirty="0"/>
          </a:p>
        </p:txBody>
      </p:sp>
      <p:sp>
        <p:nvSpPr>
          <p:cNvPr id="3" name="Content Placeholder 2"/>
          <p:cNvSpPr>
            <a:spLocks noGrp="1"/>
          </p:cNvSpPr>
          <p:nvPr>
            <p:ph idx="1"/>
          </p:nvPr>
        </p:nvSpPr>
        <p:spPr/>
        <p:txBody>
          <a:bodyPr/>
          <a:lstStyle/>
          <a:p>
            <a:r>
              <a:rPr lang="en-US" dirty="0" smtClean="0"/>
              <a:t>When you return from lunch you will meet in small groups and design a presentation based on the disability you chose to research.  </a:t>
            </a:r>
          </a:p>
          <a:p>
            <a:r>
              <a:rPr lang="en-US" dirty="0" smtClean="0"/>
              <a:t>Please return in thirty minutes to allow us time to complete </a:t>
            </a:r>
          </a:p>
          <a:p>
            <a:pPr>
              <a:buNone/>
            </a:pPr>
            <a:r>
              <a:rPr lang="en-US" dirty="0" smtClean="0"/>
              <a:t>	Session 4: Including Children with Disabilities in Early Education and Care Settings.</a:t>
            </a:r>
            <a:endParaRPr lang="en-US" dirty="0"/>
          </a:p>
        </p:txBody>
      </p:sp>
      <p:pic>
        <p:nvPicPr>
          <p:cNvPr id="4" name="Picture 3" descr="lunch-color[1].gif"/>
          <p:cNvPicPr>
            <a:picLocks noChangeAspect="1"/>
          </p:cNvPicPr>
          <p:nvPr/>
        </p:nvPicPr>
        <p:blipFill>
          <a:blip r:embed="rId2" cstate="print"/>
          <a:stretch>
            <a:fillRect/>
          </a:stretch>
        </p:blipFill>
        <p:spPr>
          <a:xfrm>
            <a:off x="3276600" y="4800600"/>
            <a:ext cx="1600200" cy="1627322"/>
          </a:xfrm>
          <a:prstGeom prst="rect">
            <a:avLst/>
          </a:prstGeo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Session 4</a:t>
            </a:r>
            <a:endParaRPr lang="en-US" dirty="0"/>
          </a:p>
        </p:txBody>
      </p:sp>
      <p:sp>
        <p:nvSpPr>
          <p:cNvPr id="3" name="Content Placeholder 2"/>
          <p:cNvSpPr>
            <a:spLocks noGrp="1"/>
          </p:cNvSpPr>
          <p:nvPr>
            <p:ph idx="1"/>
          </p:nvPr>
        </p:nvSpPr>
        <p:spPr/>
        <p:txBody>
          <a:bodyPr/>
          <a:lstStyle/>
          <a:p>
            <a:pPr algn="ctr">
              <a:buNone/>
            </a:pPr>
            <a:r>
              <a:rPr lang="en-US" dirty="0" smtClean="0"/>
              <a:t>Including Children with Disabilities</a:t>
            </a:r>
          </a:p>
          <a:p>
            <a:pPr algn="ctr">
              <a:buNone/>
            </a:pPr>
            <a:r>
              <a:rPr lang="en-US" dirty="0" smtClean="0"/>
              <a:t> in </a:t>
            </a:r>
          </a:p>
          <a:p>
            <a:pPr algn="ctr">
              <a:buNone/>
            </a:pPr>
            <a:r>
              <a:rPr lang="en-US" dirty="0" smtClean="0"/>
              <a:t>Early Education and Care Settings </a:t>
            </a:r>
            <a:endParaRPr lang="en-US" dirty="0"/>
          </a:p>
        </p:txBody>
      </p:sp>
      <p:pic>
        <p:nvPicPr>
          <p:cNvPr id="4" name="Picture 3" descr="untitled.bmp"/>
          <p:cNvPicPr>
            <a:picLocks noChangeAspect="1"/>
          </p:cNvPicPr>
          <p:nvPr/>
        </p:nvPicPr>
        <p:blipFill>
          <a:blip r:embed="rId2" cstate="print"/>
          <a:stretch>
            <a:fillRect/>
          </a:stretch>
        </p:blipFill>
        <p:spPr>
          <a:xfrm>
            <a:off x="2743200" y="3276600"/>
            <a:ext cx="3124200" cy="3124200"/>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Including Samuel </a:t>
            </a:r>
            <a:endParaRPr lang="en-US" dirty="0"/>
          </a:p>
        </p:txBody>
      </p:sp>
      <p:sp>
        <p:nvSpPr>
          <p:cNvPr id="3" name="Content Placeholder 2"/>
          <p:cNvSpPr>
            <a:spLocks noGrp="1"/>
          </p:cNvSpPr>
          <p:nvPr>
            <p:ph idx="1"/>
          </p:nvPr>
        </p:nvSpPr>
        <p:spPr/>
        <p:txBody>
          <a:bodyPr/>
          <a:lstStyle/>
          <a:p>
            <a:r>
              <a:rPr lang="en-US" dirty="0" smtClean="0"/>
              <a:t>This is a wonderful film that tells the story of a family as they struggle to accept and support their child.  Please look at the viewing guide to help you become meaningfully engaged in this film.  If there is time we will have a brief discussion following the film. </a:t>
            </a:r>
            <a:endParaRPr lang="en-US" dirty="0"/>
          </a:p>
        </p:txBody>
      </p:sp>
      <p:pic>
        <p:nvPicPr>
          <p:cNvPr id="4" name="Picture 3" descr="samuel_classroom_color[1].jpg"/>
          <p:cNvPicPr>
            <a:picLocks noChangeAspect="1"/>
          </p:cNvPicPr>
          <p:nvPr/>
        </p:nvPicPr>
        <p:blipFill>
          <a:blip r:embed="rId2" cstate="print"/>
          <a:stretch>
            <a:fillRect/>
          </a:stretch>
        </p:blipFill>
        <p:spPr>
          <a:xfrm>
            <a:off x="3429000" y="4191000"/>
            <a:ext cx="3352800" cy="222961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Individual Activity </a:t>
            </a:r>
            <a:endParaRPr lang="en-US" dirty="0"/>
          </a:p>
        </p:txBody>
      </p:sp>
      <p:sp>
        <p:nvSpPr>
          <p:cNvPr id="3" name="Content Placeholder 2"/>
          <p:cNvSpPr>
            <a:spLocks noGrp="1"/>
          </p:cNvSpPr>
          <p:nvPr>
            <p:ph idx="1"/>
          </p:nvPr>
        </p:nvSpPr>
        <p:spPr/>
        <p:txBody>
          <a:bodyPr>
            <a:normAutofit/>
          </a:bodyPr>
          <a:lstStyle/>
          <a:p>
            <a:r>
              <a:rPr lang="en-US" sz="3600" dirty="0" smtClean="0"/>
              <a:t>Please read the following article “Have you seen my son Binny”  using the guided reading questions as a guide.  </a:t>
            </a:r>
          </a:p>
          <a:p>
            <a:r>
              <a:rPr lang="en-US" sz="3600" dirty="0" smtClean="0"/>
              <a:t>Be prepared to share your answers with the large group.</a:t>
            </a:r>
            <a:endParaRPr lang="en-US" sz="36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Evaluations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Thank you for your participation in this course!  You will need to complete the following in order to receive your CEU:</a:t>
            </a:r>
          </a:p>
          <a:p>
            <a:r>
              <a:rPr lang="en-US" dirty="0" smtClean="0"/>
              <a:t>Turn in your homework</a:t>
            </a:r>
          </a:p>
          <a:p>
            <a:r>
              <a:rPr lang="en-US" dirty="0" smtClean="0"/>
              <a:t>Complete course evaluation</a:t>
            </a:r>
          </a:p>
          <a:p>
            <a:r>
              <a:rPr lang="en-US" dirty="0" smtClean="0"/>
              <a:t>Complete EEC course evaluation</a:t>
            </a:r>
          </a:p>
          <a:p>
            <a:r>
              <a:rPr lang="en-US" dirty="0" smtClean="0"/>
              <a:t>Settle paperwork and business with Linda Zucko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Definition of</a:t>
            </a:r>
            <a:br>
              <a:rPr lang="en-US" dirty="0" smtClean="0"/>
            </a:br>
            <a:r>
              <a:rPr lang="en-US" dirty="0" smtClean="0"/>
              <a:t>Early Childhood Inclusion</a:t>
            </a:r>
            <a:br>
              <a:rPr lang="en-US" dirty="0" smtClean="0"/>
            </a:br>
            <a:endParaRPr lang="en-US" dirty="0"/>
          </a:p>
        </p:txBody>
      </p:sp>
      <p:sp>
        <p:nvSpPr>
          <p:cNvPr id="4" name="Content Placeholder 3"/>
          <p:cNvSpPr>
            <a:spLocks noGrp="1"/>
          </p:cNvSpPr>
          <p:nvPr>
            <p:ph idx="1"/>
          </p:nvPr>
        </p:nvSpPr>
        <p:spPr/>
        <p:txBody>
          <a:bodyPr>
            <a:normAutofit fontScale="85000" lnSpcReduction="10000"/>
          </a:bodyPr>
          <a:lstStyle/>
          <a:p>
            <a:pPr>
              <a:buNone/>
            </a:pPr>
            <a:r>
              <a:rPr lang="en-US" i="1" dirty="0"/>
              <a:t>Early childhood inclusion embodies the </a:t>
            </a:r>
            <a:r>
              <a:rPr lang="en-US" i="1" dirty="0" smtClean="0"/>
              <a:t>values, policies, </a:t>
            </a:r>
            <a:r>
              <a:rPr lang="en-US" i="1" dirty="0"/>
              <a:t>and practices that support the right </a:t>
            </a:r>
            <a:r>
              <a:rPr lang="en-US" i="1" dirty="0" smtClean="0"/>
              <a:t>of every </a:t>
            </a:r>
            <a:r>
              <a:rPr lang="en-US" i="1" dirty="0"/>
              <a:t>infant and young child and his or her </a:t>
            </a:r>
            <a:r>
              <a:rPr lang="en-US" i="1" dirty="0" smtClean="0"/>
              <a:t>family, regardless </a:t>
            </a:r>
            <a:r>
              <a:rPr lang="en-US" i="1" dirty="0"/>
              <a:t>of ability, to participate in a </a:t>
            </a:r>
            <a:r>
              <a:rPr lang="en-US" i="1" dirty="0" smtClean="0"/>
              <a:t>broad range </a:t>
            </a:r>
            <a:r>
              <a:rPr lang="en-US" i="1" dirty="0"/>
              <a:t>of activities and contexts as full members </a:t>
            </a:r>
            <a:r>
              <a:rPr lang="en-US" i="1" dirty="0" smtClean="0"/>
              <a:t>of families, </a:t>
            </a:r>
            <a:r>
              <a:rPr lang="en-US" i="1" dirty="0"/>
              <a:t>communities, and society. The desired </a:t>
            </a:r>
            <a:r>
              <a:rPr lang="en-US" i="1" dirty="0" smtClean="0"/>
              <a:t>results of </a:t>
            </a:r>
            <a:r>
              <a:rPr lang="en-US" i="1" dirty="0"/>
              <a:t>inclusive experiences for children with </a:t>
            </a:r>
            <a:r>
              <a:rPr lang="en-US" i="1" dirty="0" smtClean="0"/>
              <a:t>and without </a:t>
            </a:r>
            <a:r>
              <a:rPr lang="en-US" i="1" dirty="0"/>
              <a:t>disabilities and their families include </a:t>
            </a:r>
            <a:r>
              <a:rPr lang="en-US" b="1" i="1" dirty="0" smtClean="0"/>
              <a:t>sense </a:t>
            </a:r>
            <a:r>
              <a:rPr lang="en-US" b="1" i="1" dirty="0"/>
              <a:t>of belonging </a:t>
            </a:r>
            <a:r>
              <a:rPr lang="en-US" i="1" dirty="0"/>
              <a:t>and </a:t>
            </a:r>
            <a:r>
              <a:rPr lang="en-US" b="1" i="1" dirty="0"/>
              <a:t>membership</a:t>
            </a:r>
            <a:r>
              <a:rPr lang="en-US" i="1" dirty="0"/>
              <a:t>, </a:t>
            </a:r>
            <a:r>
              <a:rPr lang="en-US" b="1" i="1" dirty="0"/>
              <a:t>positive </a:t>
            </a:r>
            <a:r>
              <a:rPr lang="en-US" b="1" i="1" dirty="0" smtClean="0"/>
              <a:t>social relationships </a:t>
            </a:r>
            <a:r>
              <a:rPr lang="en-US" i="1" dirty="0"/>
              <a:t>and </a:t>
            </a:r>
            <a:r>
              <a:rPr lang="en-US" b="1" i="1" dirty="0"/>
              <a:t>friendships</a:t>
            </a:r>
            <a:r>
              <a:rPr lang="en-US" i="1" dirty="0"/>
              <a:t>, and </a:t>
            </a:r>
            <a:r>
              <a:rPr lang="en-US" b="1" i="1" dirty="0" smtClean="0"/>
              <a:t>development </a:t>
            </a:r>
            <a:r>
              <a:rPr lang="en-US" i="1" dirty="0" smtClean="0"/>
              <a:t>and </a:t>
            </a:r>
            <a:r>
              <a:rPr lang="en-US" b="1" i="1" dirty="0"/>
              <a:t>learning </a:t>
            </a:r>
            <a:r>
              <a:rPr lang="en-US" i="1" dirty="0"/>
              <a:t>to </a:t>
            </a:r>
            <a:r>
              <a:rPr lang="en-US" b="1" i="1" dirty="0"/>
              <a:t>reach their full potential</a:t>
            </a:r>
            <a:r>
              <a:rPr lang="en-US" i="1" dirty="0"/>
              <a:t>. The </a:t>
            </a:r>
            <a:r>
              <a:rPr lang="en-US" b="1" i="1" dirty="0" smtClean="0"/>
              <a:t>defining</a:t>
            </a:r>
            <a:r>
              <a:rPr lang="en-US" i="1" dirty="0" smtClean="0"/>
              <a:t> </a:t>
            </a:r>
            <a:r>
              <a:rPr lang="en-US" b="1" i="1" dirty="0" smtClean="0"/>
              <a:t>features </a:t>
            </a:r>
            <a:r>
              <a:rPr lang="en-US" b="1" i="1" dirty="0"/>
              <a:t>of inclusion </a:t>
            </a:r>
            <a:r>
              <a:rPr lang="en-US" i="1" dirty="0"/>
              <a:t>that can be used to </a:t>
            </a:r>
            <a:r>
              <a:rPr lang="en-US" i="1" dirty="0" smtClean="0"/>
              <a:t>identify high </a:t>
            </a:r>
            <a:r>
              <a:rPr lang="en-US" i="1" dirty="0"/>
              <a:t>quality early childhood programs and </a:t>
            </a:r>
            <a:r>
              <a:rPr lang="en-US" i="1" dirty="0" smtClean="0"/>
              <a:t>services are </a:t>
            </a:r>
            <a:r>
              <a:rPr lang="en-US" b="1" i="1" dirty="0"/>
              <a:t>access</a:t>
            </a:r>
            <a:r>
              <a:rPr lang="en-US" i="1" dirty="0"/>
              <a:t>,</a:t>
            </a:r>
            <a:r>
              <a:rPr lang="en-US" b="1" i="1" dirty="0"/>
              <a:t> participation</a:t>
            </a:r>
            <a:r>
              <a:rPr lang="en-US" i="1" dirty="0"/>
              <a:t>, and</a:t>
            </a:r>
            <a:r>
              <a:rPr lang="en-US" b="1" i="1" dirty="0"/>
              <a:t> supports</a:t>
            </a:r>
            <a:r>
              <a:rPr lang="en-US" i="1" dirty="0" smtClean="0"/>
              <a:t>. ( </a:t>
            </a:r>
            <a:r>
              <a:rPr lang="en-US" sz="1400" i="1" dirty="0" smtClean="0"/>
              <a:t>excerpt </a:t>
            </a:r>
            <a:r>
              <a:rPr lang="en-US" i="1" dirty="0" smtClean="0"/>
              <a:t> </a:t>
            </a:r>
            <a:r>
              <a:rPr lang="en-US" sz="1400" i="1" dirty="0" smtClean="0"/>
              <a:t>from a Summary of the joint position stations of DEC and NAEYC </a:t>
            </a:r>
            <a:r>
              <a:rPr lang="en-US" i="1" dirty="0" smtClean="0"/>
              <a:t>)</a:t>
            </a:r>
            <a:endParaRPr lang="en-US" dirty="0"/>
          </a:p>
        </p:txBody>
      </p:sp>
      <p:pic>
        <p:nvPicPr>
          <p:cNvPr id="5122" name="Picture 2" descr="C:\Documents and Settings\Marsha\Local Settings\Temporary Internet Files\Content.IE5\NTO2CSZI\MPj01749660000[1].jpg"/>
          <p:cNvPicPr>
            <a:picLocks noChangeAspect="1" noChangeArrowheads="1"/>
          </p:cNvPicPr>
          <p:nvPr/>
        </p:nvPicPr>
        <p:blipFill>
          <a:blip r:embed="rId2" cstate="print"/>
          <a:srcRect/>
          <a:stretch>
            <a:fillRect/>
          </a:stretch>
        </p:blipFill>
        <p:spPr bwMode="auto">
          <a:xfrm>
            <a:off x="457200" y="304800"/>
            <a:ext cx="1257300" cy="8382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lstStyle/>
          <a:p>
            <a:r>
              <a:rPr lang="en-US" dirty="0" smtClean="0"/>
              <a:t>This video is part of the specialquest learning library.  </a:t>
            </a:r>
          </a:p>
          <a:p>
            <a:pPr>
              <a:buNone/>
            </a:pPr>
            <a:r>
              <a:rPr lang="en-US" dirty="0" smtClean="0"/>
              <a:t>As you watch the video record what strategies the staff used to prepare for Jalissa. What type of additional equipment or training did the staff need.  What issues did the staff face including a child with multiple issues?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Recipe for Inclusion</a:t>
            </a:r>
            <a:endParaRPr lang="en-US" dirty="0"/>
          </a:p>
        </p:txBody>
      </p:sp>
      <p:sp>
        <p:nvSpPr>
          <p:cNvPr id="3" name="Content Placeholder 2"/>
          <p:cNvSpPr>
            <a:spLocks noGrp="1"/>
          </p:cNvSpPr>
          <p:nvPr>
            <p:ph idx="1"/>
          </p:nvPr>
        </p:nvSpPr>
        <p:spPr/>
        <p:txBody>
          <a:bodyPr>
            <a:normAutofit/>
          </a:bodyPr>
          <a:lstStyle/>
          <a:p>
            <a:pPr>
              <a:buNone/>
            </a:pPr>
            <a:r>
              <a:rPr lang="en-US" dirty="0" smtClean="0"/>
              <a:t>What ingredients are needed for inclusion to be successful ?</a:t>
            </a:r>
          </a:p>
        </p:txBody>
      </p:sp>
      <p:pic>
        <p:nvPicPr>
          <p:cNvPr id="1030" name="Picture 6" descr="C:\Documents and Settings\Marsha\Local Settings\Temporary Internet Files\Content.IE5\35QT8A8H\MPj03143220000[1].jpg"/>
          <p:cNvPicPr>
            <a:picLocks noChangeAspect="1" noChangeArrowheads="1"/>
          </p:cNvPicPr>
          <p:nvPr/>
        </p:nvPicPr>
        <p:blipFill>
          <a:blip r:embed="rId2" cstate="print"/>
          <a:srcRect/>
          <a:stretch>
            <a:fillRect/>
          </a:stretch>
        </p:blipFill>
        <p:spPr bwMode="auto">
          <a:xfrm>
            <a:off x="685800" y="381000"/>
            <a:ext cx="1371600" cy="97383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Defining Factors for Inclusion</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dirty="0" smtClean="0"/>
              <a:t>Access:  </a:t>
            </a:r>
            <a:r>
              <a:rPr lang="en-US" sz="2000" b="1" dirty="0" smtClean="0"/>
              <a:t>Universal Design </a:t>
            </a:r>
            <a:r>
              <a:rPr lang="en-US" sz="2000" dirty="0" smtClean="0"/>
              <a:t>can be used to help children access various environments through the removal of physical and structural barriers.   </a:t>
            </a:r>
            <a:r>
              <a:rPr lang="en-US" sz="2000" b="1" dirty="0" smtClean="0"/>
              <a:t>Universal Design for Learning</a:t>
            </a:r>
            <a:r>
              <a:rPr lang="en-US" sz="2000" dirty="0" smtClean="0"/>
              <a:t> reflects practices that provide multiple and varied formats for instruction and learning.  </a:t>
            </a:r>
            <a:endParaRPr lang="en-US" sz="2000" b="1" i="1" dirty="0"/>
          </a:p>
          <a:p>
            <a:pPr marL="514350" indent="-514350">
              <a:buAutoNum type="arabicPeriod"/>
            </a:pPr>
            <a:r>
              <a:rPr lang="en-US" dirty="0" smtClean="0"/>
              <a:t>Participation:</a:t>
            </a:r>
            <a:r>
              <a:rPr lang="en-US" sz="2000" dirty="0" smtClean="0"/>
              <a:t> In addition to access some children will need </a:t>
            </a:r>
            <a:r>
              <a:rPr lang="en-US" sz="2000" b="1" dirty="0" smtClean="0"/>
              <a:t>individualized accommodations </a:t>
            </a:r>
            <a:r>
              <a:rPr lang="en-US" sz="2000" dirty="0" smtClean="0"/>
              <a:t>and </a:t>
            </a:r>
            <a:r>
              <a:rPr lang="en-US" sz="2000" b="1" dirty="0" smtClean="0"/>
              <a:t>supports</a:t>
            </a:r>
            <a:r>
              <a:rPr lang="en-US" sz="2000" dirty="0" smtClean="0"/>
              <a:t> to fully participate in the program.  Implementing inclusion means employing a variety of practices from embedded, routine based teaching to explicit interventions that scaffold learning.  </a:t>
            </a:r>
            <a:endParaRPr lang="en-US" sz="2000" dirty="0"/>
          </a:p>
          <a:p>
            <a:pPr marL="514350" indent="-514350">
              <a:buAutoNum type="arabicPeriod"/>
            </a:pPr>
            <a:r>
              <a:rPr lang="en-US" dirty="0" smtClean="0"/>
              <a:t>Supports:</a:t>
            </a:r>
            <a:r>
              <a:rPr lang="en-US" sz="2000" dirty="0" smtClean="0"/>
              <a:t>  A </a:t>
            </a:r>
            <a:r>
              <a:rPr lang="en-US" sz="2000" b="1" dirty="0" smtClean="0"/>
              <a:t>support system </a:t>
            </a:r>
            <a:r>
              <a:rPr lang="en-US" sz="2000" dirty="0" smtClean="0"/>
              <a:t>must be in place to provide </a:t>
            </a:r>
            <a:r>
              <a:rPr lang="en-US" sz="2000" b="1" dirty="0" smtClean="0"/>
              <a:t>guidance</a:t>
            </a:r>
            <a:r>
              <a:rPr lang="en-US" sz="2000" dirty="0" smtClean="0"/>
              <a:t> and </a:t>
            </a:r>
            <a:r>
              <a:rPr lang="en-US" sz="2000" b="1" dirty="0" smtClean="0"/>
              <a:t>assistance </a:t>
            </a:r>
            <a:r>
              <a:rPr lang="en-US" sz="2000" dirty="0" smtClean="0"/>
              <a:t>to ensure that the staff has the </a:t>
            </a:r>
            <a:r>
              <a:rPr lang="en-US" sz="2000" b="1" dirty="0" smtClean="0"/>
              <a:t>tools</a:t>
            </a:r>
            <a:r>
              <a:rPr lang="en-US" sz="2000" dirty="0" smtClean="0"/>
              <a:t> they need to appropriate implement inclusion.  This means ongoing professional development and </a:t>
            </a:r>
            <a:r>
              <a:rPr lang="en-US" sz="2000" b="1" dirty="0" smtClean="0"/>
              <a:t>collaboration </a:t>
            </a:r>
            <a:r>
              <a:rPr lang="en-US" sz="2000" dirty="0" smtClean="0"/>
              <a:t>between </a:t>
            </a:r>
            <a:r>
              <a:rPr lang="en-US" sz="2000" b="1" dirty="0" smtClean="0"/>
              <a:t>the specialists </a:t>
            </a:r>
            <a:r>
              <a:rPr lang="en-US" sz="2000" dirty="0" smtClean="0"/>
              <a:t>and other parties involved with the particular child.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751</TotalTime>
  <Words>5455</Words>
  <Application>Microsoft Office PowerPoint</Application>
  <PresentationFormat>On-screen Show (4:3)</PresentationFormat>
  <Paragraphs>371</Paragraphs>
  <Slides>50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2" baseType="lpstr">
      <vt:lpstr>Opulent</vt:lpstr>
      <vt:lpstr>Acrobat Document</vt:lpstr>
      <vt:lpstr>Identifying and Supporting Young Children with Disabilities in Early Education and Care Settings</vt:lpstr>
      <vt:lpstr>Session 3: Participant Outcomes</vt:lpstr>
      <vt:lpstr>SpecialQuest Video</vt:lpstr>
      <vt:lpstr>IFSP’s, IEP’s and Evaluations</vt:lpstr>
      <vt:lpstr>Individual Activity </vt:lpstr>
      <vt:lpstr> Definition of Early Childhood Inclusion </vt:lpstr>
      <vt:lpstr>Getting Started</vt:lpstr>
      <vt:lpstr>Recipe for Inclusion</vt:lpstr>
      <vt:lpstr>Defining Factors for Inclusion</vt:lpstr>
      <vt:lpstr>Inclusion and the Law</vt:lpstr>
      <vt:lpstr>Benefits of Inclusion</vt:lpstr>
      <vt:lpstr>Individual activity: What Modifications are needed to include this child in your program?</vt:lpstr>
      <vt:lpstr>Strategies for Inclusion</vt:lpstr>
      <vt:lpstr>High Quality Early childhood Program</vt:lpstr>
      <vt:lpstr>Curriculum Modifications  and Adaptations</vt:lpstr>
      <vt:lpstr>Environmental Support</vt:lpstr>
      <vt:lpstr>Other examples of Environmental Support</vt:lpstr>
      <vt:lpstr>More example of Environmental Support</vt:lpstr>
      <vt:lpstr>Materials Adaptation</vt:lpstr>
      <vt:lpstr>More examples of  Materials Adaptations</vt:lpstr>
      <vt:lpstr>Activity Simplification</vt:lpstr>
      <vt:lpstr>More examples of  Activity simplification</vt:lpstr>
      <vt:lpstr>More examples of  Activity simplification</vt:lpstr>
      <vt:lpstr>Child Preferences</vt:lpstr>
      <vt:lpstr>More examples of child Preference</vt:lpstr>
      <vt:lpstr>Special Equipment</vt:lpstr>
      <vt:lpstr>More examples of Special Equipment</vt:lpstr>
      <vt:lpstr>Adult Support</vt:lpstr>
      <vt:lpstr>Peer Support</vt:lpstr>
      <vt:lpstr>Invisible support</vt:lpstr>
      <vt:lpstr>EMBEDDED LEANRING OPPORTUNITIES</vt:lpstr>
      <vt:lpstr>Basic Steps to planning  embedded learning opportunities: </vt:lpstr>
      <vt:lpstr>Forms to document ELO embedded Learning Opportunities</vt:lpstr>
      <vt:lpstr>Child Focused  Instructional Strategies </vt:lpstr>
      <vt:lpstr>Basic Steps to Planning Child Focused instructional strategies</vt:lpstr>
      <vt:lpstr>Developing child focused Instructional Strategies </vt:lpstr>
      <vt:lpstr>Slide 37</vt:lpstr>
      <vt:lpstr>Tips for using Child Focused Instructional Strategies.</vt:lpstr>
      <vt:lpstr>Adapting Literacy Based Lessons for Young children with Disabilities</vt:lpstr>
      <vt:lpstr>Listening</vt:lpstr>
      <vt:lpstr>Oral Language Development</vt:lpstr>
      <vt:lpstr>Oral Language (cont.)</vt:lpstr>
      <vt:lpstr>Phonological awareness</vt:lpstr>
      <vt:lpstr>Letter knowledge and Recognition </vt:lpstr>
      <vt:lpstr>Print Awareness</vt:lpstr>
      <vt:lpstr>Comprehension</vt:lpstr>
      <vt:lpstr>BREAK: Please enjoy your lunch!</vt:lpstr>
      <vt:lpstr>Session 4</vt:lpstr>
      <vt:lpstr>Including Samuel </vt:lpstr>
      <vt:lpstr>Questions and Evaluations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and Supporting Young Children with Disabilites in Early Education and Care Settings</dc:title>
  <dc:creator>Marsha Wright</dc:creator>
  <cp:lastModifiedBy>Marsha</cp:lastModifiedBy>
  <cp:revision>89</cp:revision>
  <dcterms:created xsi:type="dcterms:W3CDTF">2010-11-27T16:23:41Z</dcterms:created>
  <dcterms:modified xsi:type="dcterms:W3CDTF">2012-06-19T20:43:03Z</dcterms:modified>
</cp:coreProperties>
</file>