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9"/>
  </p:notesMasterIdLst>
  <p:handoutMasterIdLst>
    <p:handoutMasterId r:id="rId50"/>
  </p:handoutMasterIdLst>
  <p:sldIdLst>
    <p:sldId id="256" r:id="rId2"/>
    <p:sldId id="257" r:id="rId3"/>
    <p:sldId id="258" r:id="rId4"/>
    <p:sldId id="259" r:id="rId5"/>
    <p:sldId id="261" r:id="rId6"/>
    <p:sldId id="262" r:id="rId7"/>
    <p:sldId id="263" r:id="rId8"/>
    <p:sldId id="269" r:id="rId9"/>
    <p:sldId id="270" r:id="rId10"/>
    <p:sldId id="265" r:id="rId11"/>
    <p:sldId id="267" r:id="rId12"/>
    <p:sldId id="268" r:id="rId13"/>
    <p:sldId id="310" r:id="rId14"/>
    <p:sldId id="274" r:id="rId15"/>
    <p:sldId id="311" r:id="rId16"/>
    <p:sldId id="312" r:id="rId17"/>
    <p:sldId id="275" r:id="rId18"/>
    <p:sldId id="276" r:id="rId19"/>
    <p:sldId id="277" r:id="rId20"/>
    <p:sldId id="278" r:id="rId21"/>
    <p:sldId id="279" r:id="rId22"/>
    <p:sldId id="280" r:id="rId23"/>
    <p:sldId id="281" r:id="rId24"/>
    <p:sldId id="283" r:id="rId25"/>
    <p:sldId id="284" r:id="rId26"/>
    <p:sldId id="285" r:id="rId27"/>
    <p:sldId id="286"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6" r:id="rId45"/>
    <p:sldId id="305" r:id="rId46"/>
    <p:sldId id="314" r:id="rId47"/>
    <p:sldId id="313" r:id="rId4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728" autoAdjust="0"/>
  </p:normalViewPr>
  <p:slideViewPr>
    <p:cSldViewPr>
      <p:cViewPr varScale="1">
        <p:scale>
          <a:sx n="88" d="100"/>
          <a:sy n="88" d="100"/>
        </p:scale>
        <p:origin x="-147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44393D1-5182-4B63-A30E-F5346CC1A770}" type="datetimeFigureOut">
              <a:rPr lang="en-US" smtClean="0"/>
              <a:pPr/>
              <a:t>6/13/2013</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E5127E08-88CF-4DB7-AC1E-DE2A76963501}" type="slidenum">
              <a:rPr lang="en-US" smtClean="0"/>
              <a:pPr/>
              <a:t>‹#›</a:t>
            </a:fld>
            <a:endParaRPr lang="en-US"/>
          </a:p>
        </p:txBody>
      </p:sp>
    </p:spTree>
    <p:extLst>
      <p:ext uri="{BB962C8B-B14F-4D97-AF65-F5344CB8AC3E}">
        <p14:creationId xmlns:p14="http://schemas.microsoft.com/office/powerpoint/2010/main" xmlns="" val="3913121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1142EAA-A8DD-4CBE-9A05-53346934AA88}" type="datetimeFigureOut">
              <a:rPr lang="en-US" smtClean="0"/>
              <a:pPr/>
              <a:t>6/13/2013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C729379B-5334-464E-A8A1-BC63A59DBA4C}" type="slidenum">
              <a:rPr lang="en-US" smtClean="0"/>
              <a:pPr/>
              <a:t>‹#›</a:t>
            </a:fld>
            <a:endParaRPr lang="en-US" dirty="0"/>
          </a:p>
        </p:txBody>
      </p:sp>
    </p:spTree>
    <p:extLst>
      <p:ext uri="{BB962C8B-B14F-4D97-AF65-F5344CB8AC3E}">
        <p14:creationId xmlns:p14="http://schemas.microsoft.com/office/powerpoint/2010/main" xmlns="" val="3992658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27C1849-4BFF-4909-913B-4C4B7508E6E2}" type="slidenum">
              <a:rPr lang="en-US"/>
              <a:pPr/>
              <a:t>5</a:t>
            </a:fld>
            <a:endParaRPr lang="en-US" dirty="0"/>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613B005-0AF8-4FC3-B6AF-DF42C6A0414C}" type="slidenum">
              <a:rPr lang="en-US"/>
              <a:pPr/>
              <a:t>20</a:t>
            </a:fld>
            <a:endParaRPr lang="en-US"/>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BE406D6B-00E4-4E1C-8D82-3BE89853C419}" type="slidenum">
              <a:rPr lang="en-US"/>
              <a:pPr/>
              <a:t>21</a:t>
            </a:fld>
            <a:endParaRPr lang="en-US"/>
          </a:p>
        </p:txBody>
      </p:sp>
      <p:sp>
        <p:nvSpPr>
          <p:cNvPr id="93186" name="Rectangle 2"/>
          <p:cNvSpPr>
            <a:spLocks noGrp="1" noRot="1" noChangeAspect="1" noChangeArrowheads="1" noTextEdit="1"/>
          </p:cNvSpPr>
          <p:nvPr>
            <p:ph type="sldImg"/>
          </p:nvPr>
        </p:nvSpPr>
        <p:spPr>
          <a:ln/>
        </p:spPr>
      </p:sp>
      <p:sp>
        <p:nvSpPr>
          <p:cNvPr id="931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F3AF5A8-A6CE-46C8-86CD-64A0D0730E4E}" type="slidenum">
              <a:rPr lang="en-US"/>
              <a:pPr/>
              <a:t>22</a:t>
            </a:fld>
            <a:endParaRPr lang="en-US"/>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3AD550B-7282-40AD-91C6-177450EC41B6}" type="slidenum">
              <a:rPr lang="en-US"/>
              <a:pPr/>
              <a:t>23</a:t>
            </a:fld>
            <a:endParaRPr lang="en-US"/>
          </a:p>
        </p:txBody>
      </p:sp>
      <p:sp>
        <p:nvSpPr>
          <p:cNvPr id="95234" name="Rectangle 2"/>
          <p:cNvSpPr>
            <a:spLocks noGrp="1" noRot="1" noChangeAspec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D83409F-895F-4E20-AF03-40A366BB0833}" type="slidenum">
              <a:rPr lang="en-US"/>
              <a:pPr/>
              <a:t>24</a:t>
            </a:fld>
            <a:endParaRPr 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28C846CE-3D29-4CF0-95A4-8342041632A4}" type="slidenum">
              <a:rPr lang="en-US"/>
              <a:pPr/>
              <a:t>25</a:t>
            </a:fld>
            <a:endParaRPr lang="en-US"/>
          </a:p>
        </p:txBody>
      </p:sp>
      <p:sp>
        <p:nvSpPr>
          <p:cNvPr id="97282" name="Rectangle 2"/>
          <p:cNvSpPr>
            <a:spLocks noGrp="1" noRot="1" noChangeAspec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33E3B83-7638-4452-90A3-C4E6D0185871}" type="slidenum">
              <a:rPr lang="en-US"/>
              <a:pPr/>
              <a:t>26</a:t>
            </a:fld>
            <a:endParaRPr lang="en-US"/>
          </a:p>
        </p:txBody>
      </p:sp>
      <p:sp>
        <p:nvSpPr>
          <p:cNvPr id="98306" name="Rectangle 2"/>
          <p:cNvSpPr>
            <a:spLocks noGrp="1" noRot="1" noChangeAspect="1" noChangeArrowheads="1" noTextEdit="1"/>
          </p:cNvSpPr>
          <p:nvPr>
            <p:ph type="sldImg"/>
          </p:nvPr>
        </p:nvSpPr>
        <p:spPr>
          <a:ln/>
        </p:spPr>
      </p:sp>
      <p:sp>
        <p:nvSpPr>
          <p:cNvPr id="983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1676853-AB3F-483E-955E-9B626DE99E03}" type="slidenum">
              <a:rPr lang="en-US"/>
              <a:pPr/>
              <a:t>27</a:t>
            </a:fld>
            <a:endParaRPr lang="en-US"/>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C0114452-0DE8-443D-82C4-DC512677EA7E}" type="slidenum">
              <a:rPr lang="en-US"/>
              <a:pPr/>
              <a:t>28</a:t>
            </a:fld>
            <a:endParaRPr lang="en-US"/>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4C81DEB-A7FB-4854-920C-B205F2ABA0EE}" type="slidenum">
              <a:rPr lang="en-US"/>
              <a:pPr/>
              <a:t>29</a:t>
            </a:fld>
            <a:endParaRPr lang="en-US"/>
          </a:p>
        </p:txBody>
      </p:sp>
      <p:sp>
        <p:nvSpPr>
          <p:cNvPr id="101378" name="Rectangle 2"/>
          <p:cNvSpPr>
            <a:spLocks noGrp="1" noRot="1" noChangeAspec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6181B21-D91B-4303-B849-FE63C9DE702A}" type="slidenum">
              <a:rPr lang="en-US"/>
              <a:pPr/>
              <a:t>8</a:t>
            </a:fld>
            <a:endParaRPr lang="en-US" dirty="0"/>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CA27E69-5AEB-44A1-A669-5E72C2F89199}" type="slidenum">
              <a:rPr lang="en-US"/>
              <a:pPr/>
              <a:t>30</a:t>
            </a:fld>
            <a:endParaRPr lang="en-US"/>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EE5338C-739B-4E72-99DB-89FEA4791929}" type="slidenum">
              <a:rPr lang="en-US"/>
              <a:pPr/>
              <a:t>31</a:t>
            </a:fld>
            <a:endParaRPr lang="en-US"/>
          </a:p>
        </p:txBody>
      </p:sp>
      <p:sp>
        <p:nvSpPr>
          <p:cNvPr id="103426" name="Rectangle 2"/>
          <p:cNvSpPr>
            <a:spLocks noGrp="1" noRot="1" noChangeAspec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E1C936A-EC76-4AE9-A19C-D4175CB70008}" type="slidenum">
              <a:rPr lang="en-US"/>
              <a:pPr/>
              <a:t>32</a:t>
            </a:fld>
            <a:endParaRPr lang="en-US"/>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3C316B5-67EC-4DCF-9D3C-4B949B85F968}" type="slidenum">
              <a:rPr lang="en-US"/>
              <a:pPr/>
              <a:t>33</a:t>
            </a:fld>
            <a:endParaRPr lang="en-US"/>
          </a:p>
        </p:txBody>
      </p:sp>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89CF7266-117D-4585-880A-9BEA077EEF7E}" type="slidenum">
              <a:rPr lang="en-US"/>
              <a:pPr/>
              <a:t>34</a:t>
            </a:fld>
            <a:endParaRPr lang="en-US"/>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2739AC3-1EDB-41FC-B847-46A82D27089C}" type="slidenum">
              <a:rPr lang="en-US"/>
              <a:pPr/>
              <a:t>35</a:t>
            </a:fld>
            <a:endParaRPr lang="en-US"/>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6B3FD7B-9E3C-40C9-87EA-61288BB6559C}" type="slidenum">
              <a:rPr lang="en-US"/>
              <a:pPr/>
              <a:t>36</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AEAD7BAE-343D-4282-AD03-0B3C159CA58E}" type="slidenum">
              <a:rPr lang="en-US"/>
              <a:pPr/>
              <a:t>37</a:t>
            </a:fld>
            <a:endParaRPr lang="en-US"/>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FAC3F6C3-E2D1-4188-8A38-93786FE9EAC7}" type="slidenum">
              <a:rPr lang="en-US"/>
              <a:pPr/>
              <a:t>38</a:t>
            </a:fld>
            <a:endParaRPr lang="en-US"/>
          </a:p>
        </p:txBody>
      </p:sp>
      <p:sp>
        <p:nvSpPr>
          <p:cNvPr id="110594" name="Rectangle 2"/>
          <p:cNvSpPr>
            <a:spLocks noGrp="1" noRot="1" noChangeAspect="1" noChangeArrowheads="1" noTextEdit="1"/>
          </p:cNvSpPr>
          <p:nvPr>
            <p:ph type="sldImg"/>
          </p:nvPr>
        </p:nvSpPr>
        <p:spPr>
          <a:ln/>
        </p:spPr>
      </p:sp>
      <p:sp>
        <p:nvSpPr>
          <p:cNvPr id="1105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F5A02AF-121F-495A-B916-390DC4B175E6}" type="slidenum">
              <a:rPr lang="en-US"/>
              <a:pPr/>
              <a:t>39</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738486D-F99D-49B5-B3CB-D859B8261969}" type="slidenum">
              <a:rPr lang="en-US"/>
              <a:pPr/>
              <a:t>10</a:t>
            </a:fld>
            <a:endParaRPr lang="en-US" dirty="0"/>
          </a:p>
        </p:txBody>
      </p:sp>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78EFC36D-B38D-497D-ABBC-7E14B1795C0B}" type="slidenum">
              <a:rPr lang="en-US"/>
              <a:pPr/>
              <a:t>11</a:t>
            </a:fld>
            <a:endParaRPr lang="en-US" dirty="0"/>
          </a:p>
        </p:txBody>
      </p:sp>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1A419338-CF28-483A-8B31-AFABAFF5EE11}" type="slidenum">
              <a:rPr lang="en-US"/>
              <a:pPr/>
              <a:t>14</a:t>
            </a:fld>
            <a:endParaRPr lang="en-US" dirty="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39B064E-41B5-4123-A1EA-42207FC80D5C}" type="slidenum">
              <a:rPr lang="en-US" smtClean="0"/>
              <a:pPr/>
              <a:t>16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954B8718-FBB1-48B7-ABA6-92CF9D327861}" type="slidenum">
              <a:rPr lang="en-US"/>
              <a:pPr/>
              <a:t>17</a:t>
            </a:fld>
            <a:endParaRPr lang="en-US"/>
          </a:p>
        </p:txBody>
      </p:sp>
      <p:sp>
        <p:nvSpPr>
          <p:cNvPr id="89090" name="Rectangle 2"/>
          <p:cNvSpPr>
            <a:spLocks noGrp="1" noRot="1" noChangeAspect="1" noChangeArrowheads="1" noTextEdit="1"/>
          </p:cNvSpPr>
          <p:nvPr>
            <p:ph type="sldImg"/>
          </p:nvPr>
        </p:nvSpPr>
        <p:spPr>
          <a:ln/>
        </p:spPr>
      </p:sp>
      <p:sp>
        <p:nvSpPr>
          <p:cNvPr id="890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55D63641-D56F-40ED-A42B-4FAF84200141}" type="slidenum">
              <a:rPr lang="en-US"/>
              <a:pPr/>
              <a:t>18</a:t>
            </a:fld>
            <a:endParaRPr lang="en-US"/>
          </a:p>
        </p:txBody>
      </p:sp>
      <p:sp>
        <p:nvSpPr>
          <p:cNvPr id="90114" name="Rectangle 2"/>
          <p:cNvSpPr>
            <a:spLocks noGrp="1" noRot="1" noChangeAspect="1" noChangeArrowheads="1" noTextEdit="1"/>
          </p:cNvSpPr>
          <p:nvPr>
            <p:ph type="sldImg"/>
          </p:nvPr>
        </p:nvSpPr>
        <p:spPr>
          <a:ln/>
        </p:spPr>
      </p:sp>
      <p:sp>
        <p:nvSpPr>
          <p:cNvPr id="901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E09C12E2-B50C-454E-B757-1D12C6CE7B56}" type="slidenum">
              <a:rPr lang="en-US"/>
              <a:pPr/>
              <a:t>19</a:t>
            </a:fld>
            <a:endParaRPr lang="en-US"/>
          </a:p>
        </p:txBody>
      </p:sp>
      <p:sp>
        <p:nvSpPr>
          <p:cNvPr id="91138" name="Rectangle 2"/>
          <p:cNvSpPr>
            <a:spLocks noGrp="1" noRot="1" noChangeAspect="1" noChangeArrowheads="1" noTextEdit="1"/>
          </p:cNvSpPr>
          <p:nvPr>
            <p:ph type="sldImg"/>
          </p:nvPr>
        </p:nvSpPr>
        <p:spPr>
          <a:ln/>
        </p:spPr>
      </p:sp>
      <p:sp>
        <p:nvSpPr>
          <p:cNvPr id="9113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2DADC094-7CDC-4186-8E6E-DCA98355C67F}" type="datetimeFigureOut">
              <a:rPr lang="en-US" smtClean="0"/>
              <a:pPr/>
              <a:t>6/13/2013</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F252980-8AC8-4D56-B30C-90E4183FF08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ADC094-7CDC-4186-8E6E-DCA98355C67F}" type="datetimeFigureOut">
              <a:rPr lang="en-US" smtClean="0"/>
              <a:pPr/>
              <a:t>6/13/2013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F252980-8AC8-4D56-B30C-90E4183FF08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ADC094-7CDC-4186-8E6E-DCA98355C67F}" type="datetimeFigureOut">
              <a:rPr lang="en-US" smtClean="0"/>
              <a:pPr/>
              <a:t>6/13/2013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F252980-8AC8-4D56-B30C-90E4183FF08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2DADC094-7CDC-4186-8E6E-DCA98355C67F}" type="datetimeFigureOut">
              <a:rPr lang="en-US" smtClean="0"/>
              <a:pPr/>
              <a:t>6/13/2013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F252980-8AC8-4D56-B30C-90E4183FF08C}" type="slidenum">
              <a:rPr lang="en-US" smtClean="0"/>
              <a:pPr/>
              <a:t>‹#›</a:t>
            </a:fld>
            <a:endParaRPr lang="en-US" dirty="0"/>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2DADC094-7CDC-4186-8E6E-DCA98355C67F}" type="datetimeFigureOut">
              <a:rPr lang="en-US" smtClean="0"/>
              <a:pPr/>
              <a:t>6/13/2013</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AF252980-8AC8-4D56-B30C-90E4183FF08C}"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2DADC094-7CDC-4186-8E6E-DCA98355C67F}" type="datetimeFigureOut">
              <a:rPr lang="en-US" smtClean="0"/>
              <a:pPr/>
              <a:t>6/13/2013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F252980-8AC8-4D56-B30C-90E4183FF08C}" type="slidenum">
              <a:rPr lang="en-US" smtClean="0"/>
              <a:pPr/>
              <a:t>‹#›</a:t>
            </a:fld>
            <a:endParaRPr lang="en-US" dirty="0"/>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2DADC094-7CDC-4186-8E6E-DCA98355C67F}" type="datetimeFigureOut">
              <a:rPr lang="en-US" smtClean="0"/>
              <a:pPr/>
              <a:t>6/13/2013</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AF252980-8AC8-4D56-B30C-90E4183FF08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2DADC094-7CDC-4186-8E6E-DCA98355C67F}" type="datetimeFigureOut">
              <a:rPr lang="en-US" smtClean="0"/>
              <a:pPr/>
              <a:t>6/13/2013</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AF252980-8AC8-4D56-B30C-90E4183FF08C}" type="slidenum">
              <a:rPr lang="en-US" smtClean="0"/>
              <a:pPr/>
              <a:t>‹#›</a:t>
            </a:fld>
            <a:endParaRPr lang="en-US" dirty="0"/>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2DADC094-7CDC-4186-8E6E-DCA98355C67F}" type="datetimeFigureOut">
              <a:rPr lang="en-US" smtClean="0"/>
              <a:pPr/>
              <a:t>6/13/2013</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AF252980-8AC8-4D56-B30C-90E4183FF08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2DADC094-7CDC-4186-8E6E-DCA98355C67F}" type="datetimeFigureOut">
              <a:rPr lang="en-US" smtClean="0"/>
              <a:pPr/>
              <a:t>6/13/2013</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AF252980-8AC8-4D56-B30C-90E4183FF08C}"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2DADC094-7CDC-4186-8E6E-DCA98355C67F}" type="datetimeFigureOut">
              <a:rPr lang="en-US" smtClean="0"/>
              <a:pPr/>
              <a:t>6/13/2013</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F252980-8AC8-4D56-B30C-90E4183FF08C}"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2DADC094-7CDC-4186-8E6E-DCA98355C67F}" type="datetimeFigureOut">
              <a:rPr lang="en-US" smtClean="0"/>
              <a:pPr/>
              <a:t>6/13/2013</a:t>
            </a:fld>
            <a:endParaRPr lang="en-US" dirty="0"/>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F252980-8AC8-4D56-B30C-90E4183FF08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readingrockets.org/article.php?ID=141"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massdoe/sped" TargetMode="Externa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massdoe/sped"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massdoe/sped"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massdoe/sped"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hyperlink" Target="http://www.massdoe/sped"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massdoe/sped"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www.massdoe/sped"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massdoe/sped"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t>Identifying and Supporting Young Children with Disabilities in Early Education and Care Settings</a:t>
            </a:r>
            <a:endParaRPr lang="en-US" sz="3600" dirty="0"/>
          </a:p>
        </p:txBody>
      </p:sp>
      <p:sp>
        <p:nvSpPr>
          <p:cNvPr id="3" name="Subtitle 2"/>
          <p:cNvSpPr>
            <a:spLocks noGrp="1"/>
          </p:cNvSpPr>
          <p:nvPr>
            <p:ph type="subTitle" idx="1"/>
          </p:nvPr>
        </p:nvSpPr>
        <p:spPr>
          <a:xfrm>
            <a:off x="685800" y="3611607"/>
            <a:ext cx="7772400" cy="731793"/>
          </a:xfrm>
        </p:spPr>
        <p:txBody>
          <a:bodyPr>
            <a:normAutofit/>
          </a:bodyPr>
          <a:lstStyle/>
          <a:p>
            <a:pPr algn="l"/>
            <a:r>
              <a:rPr lang="en-US" sz="2400" dirty="0" smtClean="0"/>
              <a:t>Session 2: The Process: Navigating the System</a:t>
            </a:r>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457200" y="1066800"/>
            <a:ext cx="8229600" cy="4953000"/>
          </a:xfrm>
        </p:spPr>
        <p:txBody>
          <a:bodyPr>
            <a:normAutofit lnSpcReduction="10000"/>
          </a:bodyPr>
          <a:lstStyle/>
          <a:p>
            <a:pPr>
              <a:lnSpc>
                <a:spcPct val="90000"/>
              </a:lnSpc>
              <a:buFontTx/>
              <a:buNone/>
            </a:pPr>
            <a:r>
              <a:rPr lang="en-US" sz="2000" dirty="0"/>
              <a:t>There is a set process that each family must travel.  The following is a summary from “A Parents Guide to Special Education.  </a:t>
            </a:r>
          </a:p>
          <a:p>
            <a:pPr>
              <a:lnSpc>
                <a:spcPct val="90000"/>
              </a:lnSpc>
              <a:buFontTx/>
              <a:buNone/>
            </a:pPr>
            <a:r>
              <a:rPr lang="en-US" sz="2000" dirty="0"/>
              <a:t>A referral is made by parent, teacher, or other professional to their local public school, the public school must:</a:t>
            </a:r>
          </a:p>
          <a:p>
            <a:pPr>
              <a:lnSpc>
                <a:spcPct val="90000"/>
              </a:lnSpc>
            </a:pPr>
            <a:r>
              <a:rPr lang="en-US" sz="2000" dirty="0"/>
              <a:t>Within 5 days send the parents a consent form to sign giving permission for the school to evaluate their child. </a:t>
            </a:r>
          </a:p>
          <a:p>
            <a:pPr>
              <a:lnSpc>
                <a:spcPct val="90000"/>
              </a:lnSpc>
            </a:pPr>
            <a:r>
              <a:rPr lang="en-US" sz="2000" dirty="0"/>
              <a:t>Within 30 days of receipt of the consent form the evaluations must be completed</a:t>
            </a:r>
          </a:p>
          <a:p>
            <a:pPr>
              <a:lnSpc>
                <a:spcPct val="90000"/>
              </a:lnSpc>
            </a:pPr>
            <a:r>
              <a:rPr lang="en-US" sz="2000" dirty="0"/>
              <a:t>Within 45 days of receipt of the parents consent the team must meet and determine whether or not the child is eligible to receive services and if the child is determined eligible must develop a plan.  If the child is eligible the plan is developed at the meeting</a:t>
            </a:r>
          </a:p>
          <a:p>
            <a:pPr>
              <a:lnSpc>
                <a:spcPct val="90000"/>
              </a:lnSpc>
            </a:pPr>
            <a:r>
              <a:rPr lang="en-US" sz="2000" dirty="0"/>
              <a:t> the parents must sign the IEP within 30 days.</a:t>
            </a:r>
          </a:p>
          <a:p>
            <a:pPr>
              <a:lnSpc>
                <a:spcPct val="90000"/>
              </a:lnSpc>
            </a:pPr>
            <a:r>
              <a:rPr lang="en-US" sz="2000" dirty="0"/>
              <a:t>Typically a meeting is held yearly to review the IEP an modify if needed and the child is re-evaluated every 3 years.</a:t>
            </a:r>
          </a:p>
          <a:p>
            <a:pPr>
              <a:lnSpc>
                <a:spcPct val="90000"/>
              </a:lnSpc>
            </a:pPr>
            <a:endParaRPr lang="en-US" sz="2000" dirty="0"/>
          </a:p>
          <a:p>
            <a:pPr>
              <a:lnSpc>
                <a:spcPct val="90000"/>
              </a:lnSpc>
              <a:buFontTx/>
              <a:buNone/>
            </a:pPr>
            <a:endParaRPr lang="en-US" sz="2400" dirty="0"/>
          </a:p>
        </p:txBody>
      </p:sp>
      <p:sp>
        <p:nvSpPr>
          <p:cNvPr id="34818" name="Rectangle 2"/>
          <p:cNvSpPr>
            <a:spLocks noGrp="1" noChangeArrowheads="1"/>
          </p:cNvSpPr>
          <p:nvPr>
            <p:ph type="title"/>
          </p:nvPr>
        </p:nvSpPr>
        <p:spPr>
          <a:xfrm>
            <a:off x="457200" y="228600"/>
            <a:ext cx="8229600" cy="762000"/>
          </a:xfrm>
        </p:spPr>
        <p:txBody>
          <a:bodyPr>
            <a:normAutofit/>
          </a:bodyPr>
          <a:lstStyle/>
          <a:p>
            <a:pPr algn="ctr"/>
            <a:r>
              <a:rPr lang="en-US" sz="2000" dirty="0"/>
              <a:t>The </a:t>
            </a:r>
            <a:r>
              <a:rPr lang="en-US" sz="2000" dirty="0" smtClean="0"/>
              <a:t>process for preschool children: </a:t>
            </a:r>
            <a:r>
              <a:rPr lang="en-US" sz="2000" dirty="0"/>
              <a:t>a lengthy journey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idx="1"/>
          </p:nvPr>
        </p:nvSpPr>
        <p:spPr>
          <a:xfrm>
            <a:off x="457200" y="990600"/>
            <a:ext cx="8229600" cy="5410200"/>
          </a:xfrm>
        </p:spPr>
        <p:txBody>
          <a:bodyPr>
            <a:normAutofit lnSpcReduction="10000"/>
          </a:bodyPr>
          <a:lstStyle/>
          <a:p>
            <a:pPr marL="609600" indent="-609600">
              <a:buFontTx/>
              <a:buNone/>
            </a:pPr>
            <a:r>
              <a:rPr lang="en-US" sz="2400" dirty="0"/>
              <a:t>There are three questions that must be answered by the evaluation process.</a:t>
            </a:r>
          </a:p>
          <a:p>
            <a:pPr marL="609600" indent="-609600">
              <a:buFontTx/>
              <a:buAutoNum type="arabicPeriod"/>
            </a:pPr>
            <a:r>
              <a:rPr lang="en-US" sz="2400" dirty="0"/>
              <a:t>Does the child have a disability? What type?</a:t>
            </a:r>
          </a:p>
          <a:p>
            <a:pPr marL="609600" indent="-609600">
              <a:buFontTx/>
              <a:buAutoNum type="arabicPeriod"/>
            </a:pPr>
            <a:r>
              <a:rPr lang="en-US" sz="2400" dirty="0"/>
              <a:t>Does the disability cause the child to be unable to progress in regular education?</a:t>
            </a:r>
          </a:p>
          <a:p>
            <a:pPr marL="609600" indent="-609600">
              <a:buFontTx/>
              <a:buAutoNum type="arabicPeriod"/>
            </a:pPr>
            <a:r>
              <a:rPr lang="en-US" sz="2400" dirty="0"/>
              <a:t>Does the child require specially designed instruction to make progress or does the child require a related service or services in order to access the general curriculum?</a:t>
            </a:r>
          </a:p>
          <a:p>
            <a:pPr marL="609600" indent="-609600">
              <a:buFontTx/>
              <a:buNone/>
            </a:pPr>
            <a:r>
              <a:rPr lang="en-US" sz="2400" dirty="0"/>
              <a:t>The answer to all three of the questions must be YES in </a:t>
            </a:r>
            <a:r>
              <a:rPr lang="en-US" sz="2400" dirty="0" smtClean="0"/>
              <a:t>order </a:t>
            </a:r>
            <a:r>
              <a:rPr lang="en-US" sz="2400" dirty="0"/>
              <a:t>to determine the child is eligible for services.  Service will begin as soon as the parent signs the plan developed at the team meeting</a:t>
            </a:r>
            <a:r>
              <a:rPr lang="en-US" sz="2400" dirty="0" smtClean="0"/>
              <a:t>.</a:t>
            </a:r>
          </a:p>
          <a:p>
            <a:pPr marL="609600" indent="-609600">
              <a:buFontTx/>
              <a:buNone/>
            </a:pPr>
            <a:r>
              <a:rPr lang="en-US" sz="2400" dirty="0" smtClean="0"/>
              <a:t>(there is a copy of the flow cart used in your packets)</a:t>
            </a:r>
            <a:endParaRPr lang="en-US" sz="2400" dirty="0"/>
          </a:p>
        </p:txBody>
      </p:sp>
      <p:sp>
        <p:nvSpPr>
          <p:cNvPr id="37890" name="Rectangle 2"/>
          <p:cNvSpPr>
            <a:spLocks noGrp="1" noChangeArrowheads="1"/>
          </p:cNvSpPr>
          <p:nvPr>
            <p:ph type="title"/>
          </p:nvPr>
        </p:nvSpPr>
        <p:spPr>
          <a:xfrm>
            <a:off x="457200" y="292100"/>
            <a:ext cx="8229600" cy="546100"/>
          </a:xfrm>
        </p:spPr>
        <p:txBody>
          <a:bodyPr/>
          <a:lstStyle/>
          <a:p>
            <a:pPr algn="ctr"/>
            <a:r>
              <a:rPr lang="en-US" sz="2800" dirty="0"/>
              <a:t>The Big 3</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ircle of &#10;Team members">
            <a:hlinkClick r:id="rId2"/>
          </p:cNvPr>
          <p:cNvPicPr/>
          <p:nvPr/>
        </p:nvPicPr>
        <p:blipFill>
          <a:blip r:embed="rId3" cstate="print"/>
          <a:srcRect/>
          <a:stretch>
            <a:fillRect/>
          </a:stretch>
        </p:blipFill>
        <p:spPr bwMode="auto">
          <a:xfrm>
            <a:off x="2209800" y="1828800"/>
            <a:ext cx="4705350" cy="4724400"/>
          </a:xfrm>
          <a:prstGeom prst="rect">
            <a:avLst/>
          </a:prstGeom>
          <a:noFill/>
          <a:ln w="9525">
            <a:noFill/>
            <a:miter lim="800000"/>
            <a:headEnd/>
            <a:tailEnd/>
          </a:ln>
        </p:spPr>
      </p:pic>
      <p:sp>
        <p:nvSpPr>
          <p:cNvPr id="9" name="TextBox 8"/>
          <p:cNvSpPr txBox="1"/>
          <p:nvPr/>
        </p:nvSpPr>
        <p:spPr>
          <a:xfrm>
            <a:off x="1219200" y="0"/>
            <a:ext cx="6553200" cy="2031325"/>
          </a:xfrm>
          <a:prstGeom prst="rect">
            <a:avLst/>
          </a:prstGeom>
          <a:noFill/>
        </p:spPr>
        <p:txBody>
          <a:bodyPr wrap="square" rtlCol="0">
            <a:spAutoFit/>
          </a:bodyPr>
          <a:lstStyle/>
          <a:p>
            <a:pPr algn="ctr"/>
            <a:r>
              <a:rPr lang="en-US" b="1" dirty="0" smtClean="0"/>
              <a:t>The IEP Team Members</a:t>
            </a:r>
            <a:r>
              <a:rPr lang="en-US" dirty="0" smtClean="0"/>
              <a:t/>
            </a:r>
            <a:br>
              <a:rPr lang="en-US" dirty="0" smtClean="0"/>
            </a:br>
            <a:r>
              <a:rPr lang="en-US" b="1" dirty="0" smtClean="0"/>
              <a:t>The Federal law, called Individuals with Disabilities Education Act (IDEA) defines the "IEP team" as a group of people who are responsible for developing, reviewing, and revising the IEP (Individualized Education Program) for a student with a disability.  By law, these people include:</a:t>
            </a:r>
            <a:endParaRPr lang="en-US" dirty="0" smtClean="0"/>
          </a:p>
          <a:p>
            <a:pPr algn="ctr"/>
            <a:endParaRPr lang="en-US" dirty="0"/>
          </a:p>
        </p:txBody>
      </p:sp>
      <p:sp>
        <p:nvSpPr>
          <p:cNvPr id="11" name="TextBox 10"/>
          <p:cNvSpPr txBox="1"/>
          <p:nvPr/>
        </p:nvSpPr>
        <p:spPr>
          <a:xfrm>
            <a:off x="6324600" y="5791200"/>
            <a:ext cx="2514600" cy="307777"/>
          </a:xfrm>
          <a:prstGeom prst="rect">
            <a:avLst/>
          </a:prstGeom>
          <a:noFill/>
        </p:spPr>
        <p:txBody>
          <a:bodyPr wrap="square" rtlCol="0">
            <a:spAutoFit/>
          </a:bodyPr>
          <a:lstStyle/>
          <a:p>
            <a:r>
              <a:rPr lang="en-US" sz="1400" dirty="0" smtClean="0"/>
              <a:t>From www.concordspedpac.org</a:t>
            </a:r>
            <a:endParaRPr lang="en-US"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3471672"/>
          </a:xfrm>
        </p:spPr>
        <p:txBody>
          <a:bodyPr/>
          <a:lstStyle/>
          <a:p>
            <a:r>
              <a:rPr lang="en-US" dirty="0" smtClean="0"/>
              <a:t>Look at the following case scenarios and decide whether the child is eligible for services under the guidelines defined by Early Intervention or the Massachusetts Department of Education.  Be prepared to share your answers with the group.</a:t>
            </a:r>
            <a:endParaRPr lang="en-US" dirty="0"/>
          </a:p>
        </p:txBody>
      </p:sp>
      <p:sp>
        <p:nvSpPr>
          <p:cNvPr id="3" name="Title 2"/>
          <p:cNvSpPr>
            <a:spLocks noGrp="1"/>
          </p:cNvSpPr>
          <p:nvPr>
            <p:ph type="title"/>
          </p:nvPr>
        </p:nvSpPr>
        <p:spPr/>
        <p:txBody>
          <a:bodyPr/>
          <a:lstStyle/>
          <a:p>
            <a:r>
              <a:rPr lang="en-US" dirty="0" smtClean="0"/>
              <a:t>Eligible or Not</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a:xfrm>
            <a:off x="457200" y="1447800"/>
            <a:ext cx="8229600" cy="5105400"/>
          </a:xfrm>
        </p:spPr>
        <p:txBody>
          <a:bodyPr/>
          <a:lstStyle/>
          <a:p>
            <a:pPr>
              <a:lnSpc>
                <a:spcPct val="90000"/>
              </a:lnSpc>
            </a:pPr>
            <a:r>
              <a:rPr lang="en-US" sz="2800" dirty="0"/>
              <a:t>Autism</a:t>
            </a:r>
          </a:p>
          <a:p>
            <a:pPr>
              <a:lnSpc>
                <a:spcPct val="90000"/>
              </a:lnSpc>
            </a:pPr>
            <a:r>
              <a:rPr lang="en-US" sz="2800" dirty="0"/>
              <a:t>Developmental Delay</a:t>
            </a:r>
          </a:p>
          <a:p>
            <a:pPr>
              <a:lnSpc>
                <a:spcPct val="90000"/>
              </a:lnSpc>
            </a:pPr>
            <a:r>
              <a:rPr lang="en-US" sz="2800" dirty="0"/>
              <a:t>Intellectual Impairment</a:t>
            </a:r>
          </a:p>
          <a:p>
            <a:pPr>
              <a:lnSpc>
                <a:spcPct val="90000"/>
              </a:lnSpc>
            </a:pPr>
            <a:r>
              <a:rPr lang="en-US" sz="2800" dirty="0"/>
              <a:t>Sensory Impairment: Hearing/Vision/Deaf-Blind</a:t>
            </a:r>
          </a:p>
          <a:p>
            <a:pPr>
              <a:lnSpc>
                <a:spcPct val="90000"/>
              </a:lnSpc>
            </a:pPr>
            <a:r>
              <a:rPr lang="en-US" sz="2800" dirty="0"/>
              <a:t>Neurological Impairment</a:t>
            </a:r>
          </a:p>
          <a:p>
            <a:pPr>
              <a:lnSpc>
                <a:spcPct val="90000"/>
              </a:lnSpc>
            </a:pPr>
            <a:r>
              <a:rPr lang="en-US" sz="2800" dirty="0"/>
              <a:t>Communication Impairment</a:t>
            </a:r>
          </a:p>
          <a:p>
            <a:pPr>
              <a:lnSpc>
                <a:spcPct val="90000"/>
              </a:lnSpc>
            </a:pPr>
            <a:r>
              <a:rPr lang="en-US" sz="2800" dirty="0"/>
              <a:t>Physical Impairment</a:t>
            </a:r>
          </a:p>
          <a:p>
            <a:pPr>
              <a:lnSpc>
                <a:spcPct val="90000"/>
              </a:lnSpc>
            </a:pPr>
            <a:r>
              <a:rPr lang="en-US" sz="2800" dirty="0"/>
              <a:t>Health Impairment</a:t>
            </a:r>
          </a:p>
          <a:p>
            <a:pPr>
              <a:lnSpc>
                <a:spcPct val="90000"/>
              </a:lnSpc>
            </a:pPr>
            <a:r>
              <a:rPr lang="en-US" sz="2800" dirty="0"/>
              <a:t>Emotional Impairment</a:t>
            </a:r>
          </a:p>
          <a:p>
            <a:pPr>
              <a:lnSpc>
                <a:spcPct val="90000"/>
              </a:lnSpc>
            </a:pPr>
            <a:r>
              <a:rPr lang="en-US" sz="2800" dirty="0"/>
              <a:t>Specific Learning Disability</a:t>
            </a:r>
          </a:p>
        </p:txBody>
      </p:sp>
      <p:sp>
        <p:nvSpPr>
          <p:cNvPr id="38914" name="Rectangle 2"/>
          <p:cNvSpPr>
            <a:spLocks noGrp="1" noChangeArrowheads="1"/>
          </p:cNvSpPr>
          <p:nvPr>
            <p:ph type="title"/>
          </p:nvPr>
        </p:nvSpPr>
        <p:spPr/>
        <p:txBody>
          <a:bodyPr>
            <a:normAutofit fontScale="90000"/>
          </a:bodyPr>
          <a:lstStyle/>
          <a:p>
            <a:r>
              <a:rPr lang="en-US" sz="4000" dirty="0"/>
              <a:t>Disability Types in Massachusetts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There are two pieces to this activity</a:t>
            </a:r>
          </a:p>
          <a:p>
            <a:r>
              <a:rPr lang="en-US" dirty="0" smtClean="0"/>
              <a:t>Step one: Each group will be assigned a specific disability.  Please use the book </a:t>
            </a:r>
            <a:r>
              <a:rPr lang="en-US" u="sng" dirty="0" smtClean="0"/>
              <a:t>Children with Special Needs in Early Childhood Settings</a:t>
            </a:r>
            <a:r>
              <a:rPr lang="en-US" i="1" u="sng" dirty="0" smtClean="0"/>
              <a:t> </a:t>
            </a:r>
            <a:r>
              <a:rPr lang="en-US" dirty="0" smtClean="0"/>
              <a:t>develop a list of characteristic behaviors that a child with this disability may present and how these may impact their ability to navigate a preschool setting.  </a:t>
            </a:r>
          </a:p>
          <a:p>
            <a:r>
              <a:rPr lang="en-US" dirty="0" smtClean="0"/>
              <a:t>Step Two: small group presentation</a:t>
            </a:r>
            <a:endParaRPr lang="en-US" dirty="0"/>
          </a:p>
        </p:txBody>
      </p:sp>
      <p:sp>
        <p:nvSpPr>
          <p:cNvPr id="3" name="Title 2"/>
          <p:cNvSpPr>
            <a:spLocks noGrp="1"/>
          </p:cNvSpPr>
          <p:nvPr>
            <p:ph type="title"/>
          </p:nvPr>
        </p:nvSpPr>
        <p:spPr/>
        <p:txBody>
          <a:bodyPr>
            <a:normAutofit/>
          </a:bodyPr>
          <a:lstStyle/>
          <a:p>
            <a:pPr algn="ctr"/>
            <a:r>
              <a:rPr lang="en-US" sz="2800" dirty="0" smtClean="0"/>
              <a:t>Small Group Activity:  </a:t>
            </a:r>
            <a:br>
              <a:rPr lang="en-US" sz="2800" dirty="0" smtClean="0"/>
            </a:br>
            <a:r>
              <a:rPr lang="en-US" sz="2800" dirty="0" smtClean="0"/>
              <a:t>Characteristics of Specific Disabilities</a:t>
            </a:r>
            <a:endParaRPr lang="en-US" sz="2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lstStyle/>
          <a:p>
            <a:r>
              <a:rPr lang="en-US" dirty="0" smtClean="0"/>
              <a:t>Small Group Presentations</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Each group will design a brief presentation outlining their designated disability.  Please include the following information:</a:t>
            </a:r>
          </a:p>
          <a:p>
            <a:r>
              <a:rPr lang="en-US" sz="2000" dirty="0" smtClean="0"/>
              <a:t>General characteristic behaviors associated with the disability</a:t>
            </a:r>
          </a:p>
          <a:p>
            <a:r>
              <a:rPr lang="en-US" sz="2000" dirty="0" smtClean="0"/>
              <a:t>How it may impact a child’s ability to navigate your setting</a:t>
            </a:r>
          </a:p>
          <a:p>
            <a:r>
              <a:rPr lang="en-US" sz="2000" dirty="0" smtClean="0"/>
              <a:t>What type of accommodations may be needed</a:t>
            </a:r>
          </a:p>
          <a:p>
            <a:r>
              <a:rPr lang="en-US" sz="2000" dirty="0" smtClean="0"/>
              <a:t>Please document your information on the large piece of paper provided to your group for your presentation.  </a:t>
            </a:r>
          </a:p>
          <a:p>
            <a:r>
              <a:rPr lang="en-US" sz="2000" dirty="0" smtClean="0"/>
              <a:t>Please hand in a copy of the information you present on the handout-these will be combined and distributed to the group next week. </a:t>
            </a:r>
          </a:p>
          <a:p>
            <a:pPr>
              <a:buNone/>
            </a:pPr>
            <a:r>
              <a:rPr lang="en-US" sz="2000" dirty="0" smtClean="0"/>
              <a:t>You will have approximately fifteen minutes to complete this task.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3" name="Rectangle 3"/>
          <p:cNvSpPr>
            <a:spLocks noGrp="1" noChangeArrowheads="1"/>
          </p:cNvSpPr>
          <p:nvPr>
            <p:ph idx="1"/>
          </p:nvPr>
        </p:nvSpPr>
        <p:spPr>
          <a:xfrm>
            <a:off x="457200" y="1524000"/>
            <a:ext cx="8229600" cy="5105400"/>
          </a:xfrm>
        </p:spPr>
        <p:txBody>
          <a:bodyPr>
            <a:normAutofit lnSpcReduction="10000"/>
          </a:bodyPr>
          <a:lstStyle/>
          <a:p>
            <a:pPr>
              <a:lnSpc>
                <a:spcPct val="90000"/>
              </a:lnSpc>
              <a:buFontTx/>
              <a:buNone/>
            </a:pPr>
            <a:r>
              <a:rPr lang="en-US" sz="2400" dirty="0"/>
              <a:t>	On the Massachusetts Department of Education website there are clear definitions for each of the categories and valuable links to websites that provide information and support pertaining to these categories. </a:t>
            </a:r>
          </a:p>
          <a:p>
            <a:pPr>
              <a:lnSpc>
                <a:spcPct val="90000"/>
              </a:lnSpc>
              <a:buFontTx/>
              <a:buNone/>
            </a:pPr>
            <a:endParaRPr lang="en-US" sz="2400" dirty="0"/>
          </a:p>
          <a:p>
            <a:pPr>
              <a:lnSpc>
                <a:spcPct val="90000"/>
              </a:lnSpc>
              <a:buFontTx/>
              <a:buNone/>
            </a:pPr>
            <a:r>
              <a:rPr lang="en-US" sz="2400" dirty="0"/>
              <a:t>	Two books to purchase for your center are: </a:t>
            </a:r>
            <a:r>
              <a:rPr lang="en-US" sz="2400" u="sng" dirty="0"/>
              <a:t>Children with Special Needs in Early Childhood </a:t>
            </a:r>
            <a:r>
              <a:rPr lang="en-US" sz="2400" dirty="0">
                <a:effectLst/>
              </a:rPr>
              <a:t>Settings by</a:t>
            </a:r>
            <a:r>
              <a:rPr lang="en-US" sz="2400" dirty="0"/>
              <a:t> Carol </a:t>
            </a:r>
            <a:r>
              <a:rPr lang="en-US" sz="2400" dirty="0" err="1"/>
              <a:t>Paasche</a:t>
            </a:r>
            <a:r>
              <a:rPr lang="en-US" sz="2400" dirty="0"/>
              <a:t>, Lola </a:t>
            </a:r>
            <a:r>
              <a:rPr lang="en-US" sz="2400" dirty="0" err="1"/>
              <a:t>Gorill</a:t>
            </a:r>
            <a:r>
              <a:rPr lang="en-US" sz="2400" dirty="0"/>
              <a:t>, and Bev Strom and </a:t>
            </a:r>
            <a:r>
              <a:rPr lang="en-US" sz="2400" u="sng" dirty="0">
                <a:effectLst/>
              </a:rPr>
              <a:t>The Inclusive Early Childhood Classroom </a:t>
            </a:r>
            <a:r>
              <a:rPr lang="en-US" sz="2400" dirty="0">
                <a:effectLst/>
              </a:rPr>
              <a:t>by Patti Gould and Joyce Sullivan.  </a:t>
            </a:r>
            <a:r>
              <a:rPr lang="en-US" sz="2400" dirty="0"/>
              <a:t>You can order these books online at Amazon.com. </a:t>
            </a:r>
          </a:p>
          <a:p>
            <a:pPr>
              <a:lnSpc>
                <a:spcPct val="90000"/>
              </a:lnSpc>
              <a:buFontTx/>
              <a:buNone/>
            </a:pPr>
            <a:r>
              <a:rPr lang="en-US" sz="2400" dirty="0"/>
              <a:t>	Let’s take a brief look at some of the behaviors associated with the various categories listed in the prior slide.</a:t>
            </a:r>
          </a:p>
        </p:txBody>
      </p:sp>
      <p:sp>
        <p:nvSpPr>
          <p:cNvPr id="46082" name="Rectangle 2"/>
          <p:cNvSpPr>
            <a:spLocks noGrp="1" noChangeArrowheads="1"/>
          </p:cNvSpPr>
          <p:nvPr>
            <p:ph type="title"/>
          </p:nvPr>
        </p:nvSpPr>
        <p:spPr/>
        <p:txBody>
          <a:bodyPr/>
          <a:lstStyle/>
          <a:p>
            <a:pPr algn="ctr"/>
            <a:r>
              <a:rPr lang="en-US" sz="3200"/>
              <a:t>Definitions and characteristics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ChangeArrowheads="1"/>
          </p:cNvSpPr>
          <p:nvPr>
            <p:ph type="title" idx="4294967295"/>
          </p:nvPr>
        </p:nvSpPr>
        <p:spPr>
          <a:xfrm>
            <a:off x="457200" y="152400"/>
            <a:ext cx="8229600" cy="762000"/>
          </a:xfrm>
        </p:spPr>
        <p:txBody>
          <a:bodyPr>
            <a:normAutofit fontScale="90000"/>
          </a:bodyPr>
          <a:lstStyle/>
          <a:p>
            <a:r>
              <a:rPr lang="en-US" sz="2000" b="1">
                <a:effectLst/>
              </a:rPr>
              <a:t>Autism</a:t>
            </a:r>
            <a:r>
              <a:rPr lang="en-US" sz="2000"/>
              <a:t> </a:t>
            </a:r>
            <a:r>
              <a:rPr lang="en-US" sz="2000" i="1">
                <a:effectLst/>
              </a:rPr>
              <a:t>developmental disability significantly affecting verbal and nonverbal communication and social interaction. </a:t>
            </a:r>
            <a:r>
              <a:rPr lang="en-US" sz="1200"/>
              <a:t>(</a:t>
            </a:r>
            <a:r>
              <a:rPr lang="en-US" sz="1200">
                <a:hlinkClick r:id="rId3"/>
              </a:rPr>
              <a:t>www.massdoe/sped</a:t>
            </a:r>
            <a:r>
              <a:rPr lang="en-US" sz="1200"/>
              <a:t>)</a:t>
            </a:r>
            <a:br>
              <a:rPr lang="en-US" sz="1200"/>
            </a:br>
            <a:r>
              <a:rPr lang="en-US" sz="1200"/>
              <a:t/>
            </a:r>
            <a:br>
              <a:rPr lang="en-US" sz="1200"/>
            </a:br>
            <a:endParaRPr lang="en-US" sz="1200"/>
          </a:p>
        </p:txBody>
      </p:sp>
      <p:sp>
        <p:nvSpPr>
          <p:cNvPr id="44039" name="Text Box 7"/>
          <p:cNvSpPr txBox="1">
            <a:spLocks noChangeArrowheads="1"/>
          </p:cNvSpPr>
          <p:nvPr/>
        </p:nvSpPr>
        <p:spPr bwMode="auto">
          <a:xfrm>
            <a:off x="533400" y="838200"/>
            <a:ext cx="8077200" cy="641350"/>
          </a:xfrm>
          <a:prstGeom prst="rect">
            <a:avLst/>
          </a:prstGeom>
          <a:noFill/>
          <a:ln w="9525">
            <a:noFill/>
            <a:miter lim="800000"/>
            <a:headEnd/>
            <a:tailEnd/>
          </a:ln>
          <a:effectLst/>
        </p:spPr>
        <p:txBody>
          <a:bodyPr>
            <a:spAutoFit/>
          </a:bodyPr>
          <a:lstStyle/>
          <a:p>
            <a:pPr>
              <a:spcBef>
                <a:spcPct val="50000"/>
              </a:spcBef>
            </a:pPr>
            <a:r>
              <a:rPr lang="en-US" b="0" dirty="0"/>
              <a:t>Includes Autistic disorder, Childhood Integrative Disorder, Rhett Syndrome, </a:t>
            </a:r>
            <a:r>
              <a:rPr lang="en-US" b="0" dirty="0" err="1"/>
              <a:t>Asperger</a:t>
            </a:r>
            <a:r>
              <a:rPr lang="en-US" b="0" dirty="0"/>
              <a:t> Syndrome, Pervasive Developmental Disorder NOS</a:t>
            </a:r>
          </a:p>
        </p:txBody>
      </p:sp>
      <p:sp>
        <p:nvSpPr>
          <p:cNvPr id="44040" name="Text Box 8"/>
          <p:cNvSpPr txBox="1">
            <a:spLocks noChangeArrowheads="1"/>
          </p:cNvSpPr>
          <p:nvPr/>
        </p:nvSpPr>
        <p:spPr bwMode="auto">
          <a:xfrm>
            <a:off x="609600" y="1524000"/>
            <a:ext cx="8153400" cy="1190625"/>
          </a:xfrm>
          <a:prstGeom prst="rect">
            <a:avLst/>
          </a:prstGeom>
          <a:noFill/>
          <a:ln w="9525">
            <a:noFill/>
            <a:miter lim="800000"/>
            <a:headEnd/>
            <a:tailEnd/>
          </a:ln>
          <a:effectLst/>
        </p:spPr>
        <p:txBody>
          <a:bodyPr>
            <a:spAutoFit/>
          </a:bodyPr>
          <a:lstStyle/>
          <a:p>
            <a:pPr>
              <a:spcBef>
                <a:spcPct val="50000"/>
              </a:spcBef>
            </a:pPr>
            <a:r>
              <a:rPr lang="en-US" b="0" dirty="0"/>
              <a:t>Because these disorders are a spectrum, the symptoms and characteristics can present in a variety of combinations from mild to severe, and in any combination. This means that two children with the same diagnosis can have varying skills and act very differently from each other.  </a:t>
            </a:r>
          </a:p>
        </p:txBody>
      </p:sp>
      <p:sp>
        <p:nvSpPr>
          <p:cNvPr id="44041" name="Text Box 9"/>
          <p:cNvSpPr txBox="1">
            <a:spLocks noChangeArrowheads="1"/>
          </p:cNvSpPr>
          <p:nvPr/>
        </p:nvSpPr>
        <p:spPr bwMode="auto">
          <a:xfrm>
            <a:off x="533400" y="3581400"/>
            <a:ext cx="8458200" cy="366713"/>
          </a:xfrm>
          <a:prstGeom prst="rect">
            <a:avLst/>
          </a:prstGeom>
          <a:noFill/>
          <a:ln w="9525">
            <a:noFill/>
            <a:miter lim="800000"/>
            <a:headEnd/>
            <a:tailEnd/>
          </a:ln>
          <a:effectLst/>
        </p:spPr>
        <p:txBody>
          <a:bodyPr>
            <a:spAutoFit/>
          </a:bodyPr>
          <a:lstStyle/>
          <a:p>
            <a:pPr>
              <a:spcBef>
                <a:spcPct val="50000"/>
              </a:spcBef>
            </a:pPr>
            <a:endParaRPr lang="en-US" b="0"/>
          </a:p>
        </p:txBody>
      </p:sp>
      <p:sp>
        <p:nvSpPr>
          <p:cNvPr id="44042" name="Text Box 10"/>
          <p:cNvSpPr txBox="1">
            <a:spLocks noChangeArrowheads="1"/>
          </p:cNvSpPr>
          <p:nvPr/>
        </p:nvSpPr>
        <p:spPr bwMode="auto">
          <a:xfrm>
            <a:off x="685800" y="2895600"/>
            <a:ext cx="8458200" cy="3392488"/>
          </a:xfrm>
          <a:prstGeom prst="rect">
            <a:avLst/>
          </a:prstGeom>
          <a:noFill/>
          <a:ln w="9525">
            <a:noFill/>
            <a:miter lim="800000"/>
            <a:headEnd/>
            <a:tailEnd/>
          </a:ln>
          <a:effectLst/>
        </p:spPr>
        <p:txBody>
          <a:bodyPr>
            <a:spAutoFit/>
          </a:bodyPr>
          <a:lstStyle/>
          <a:p>
            <a:pPr>
              <a:spcBef>
                <a:spcPct val="50000"/>
              </a:spcBef>
            </a:pPr>
            <a:r>
              <a:rPr lang="en-US" b="0" dirty="0"/>
              <a:t>Typical issues  for Children on the autistic spectrum include: </a:t>
            </a:r>
          </a:p>
          <a:p>
            <a:pPr>
              <a:spcBef>
                <a:spcPct val="50000"/>
              </a:spcBef>
              <a:buFontTx/>
              <a:buChar char="•"/>
            </a:pPr>
            <a:r>
              <a:rPr lang="en-US" b="0" dirty="0"/>
              <a:t>Significant problems in language development</a:t>
            </a:r>
          </a:p>
          <a:p>
            <a:pPr>
              <a:spcBef>
                <a:spcPct val="50000"/>
              </a:spcBef>
              <a:buFontTx/>
              <a:buChar char="•"/>
            </a:pPr>
            <a:r>
              <a:rPr lang="en-US" b="0" dirty="0"/>
              <a:t>Significant problems with understanding and engaging in social interactions</a:t>
            </a:r>
          </a:p>
          <a:p>
            <a:pPr>
              <a:spcBef>
                <a:spcPct val="50000"/>
              </a:spcBef>
              <a:buFontTx/>
              <a:buChar char="•"/>
            </a:pPr>
            <a:r>
              <a:rPr lang="en-US" b="0" dirty="0"/>
              <a:t>Inconsistent sensory response patterns-for instance, periods when hearing appears to function normally and periods of apparent deafness</a:t>
            </a:r>
          </a:p>
          <a:p>
            <a:pPr>
              <a:spcBef>
                <a:spcPct val="50000"/>
              </a:spcBef>
              <a:buFontTx/>
              <a:buChar char="•"/>
            </a:pPr>
            <a:r>
              <a:rPr lang="en-US" b="0" dirty="0"/>
              <a:t>Uneven pattern of intellectual development</a:t>
            </a:r>
          </a:p>
          <a:p>
            <a:pPr>
              <a:spcBef>
                <a:spcPct val="50000"/>
              </a:spcBef>
              <a:buFontTx/>
              <a:buChar char="•"/>
            </a:pPr>
            <a:r>
              <a:rPr lang="en-US" b="0" dirty="0"/>
              <a:t>Significant, highly-focused restriction of interests and activities</a:t>
            </a:r>
          </a:p>
          <a:p>
            <a:pPr>
              <a:spcBef>
                <a:spcPct val="50000"/>
              </a:spcBef>
            </a:pPr>
            <a:r>
              <a:rPr lang="en-US" sz="1200" b="0" dirty="0"/>
              <a:t>( from www. TEACCH)</a:t>
            </a:r>
          </a:p>
          <a:p>
            <a:pPr>
              <a:spcBef>
                <a:spcPct val="50000"/>
              </a:spcBef>
            </a:pPr>
            <a:endParaRPr lang="en-US" b="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90" name="Rectangle 6"/>
          <p:cNvSpPr>
            <a:spLocks noGrp="1" noChangeArrowheads="1"/>
          </p:cNvSpPr>
          <p:nvPr>
            <p:ph type="title" idx="4294967295"/>
          </p:nvPr>
        </p:nvSpPr>
        <p:spPr>
          <a:xfrm>
            <a:off x="0" y="0"/>
            <a:ext cx="8229600" cy="609600"/>
          </a:xfrm>
        </p:spPr>
        <p:txBody>
          <a:bodyPr/>
          <a:lstStyle/>
          <a:p>
            <a:pPr algn="ctr"/>
            <a:r>
              <a:rPr lang="en-US" sz="1800">
                <a:effectLst/>
              </a:rPr>
              <a:t>Asperger’s Syndrome</a:t>
            </a:r>
          </a:p>
        </p:txBody>
      </p:sp>
      <p:sp>
        <p:nvSpPr>
          <p:cNvPr id="41991" name="Text Box 7"/>
          <p:cNvSpPr txBox="1">
            <a:spLocks noChangeArrowheads="1"/>
          </p:cNvSpPr>
          <p:nvPr/>
        </p:nvSpPr>
        <p:spPr bwMode="auto">
          <a:xfrm>
            <a:off x="685800" y="1447800"/>
            <a:ext cx="7924800" cy="366713"/>
          </a:xfrm>
          <a:prstGeom prst="rect">
            <a:avLst/>
          </a:prstGeom>
          <a:noFill/>
          <a:ln w="9525">
            <a:noFill/>
            <a:miter lim="800000"/>
            <a:headEnd/>
            <a:tailEnd/>
          </a:ln>
          <a:effectLst/>
        </p:spPr>
        <p:txBody>
          <a:bodyPr>
            <a:spAutoFit/>
          </a:bodyPr>
          <a:lstStyle/>
          <a:p>
            <a:pPr>
              <a:spcBef>
                <a:spcPct val="50000"/>
              </a:spcBef>
            </a:pPr>
            <a:endParaRPr lang="en-US" b="0"/>
          </a:p>
        </p:txBody>
      </p:sp>
      <p:sp>
        <p:nvSpPr>
          <p:cNvPr id="41992" name="Text Box 8"/>
          <p:cNvSpPr txBox="1">
            <a:spLocks noChangeArrowheads="1"/>
          </p:cNvSpPr>
          <p:nvPr/>
        </p:nvSpPr>
        <p:spPr bwMode="auto">
          <a:xfrm>
            <a:off x="609600" y="838200"/>
            <a:ext cx="8229600" cy="5581650"/>
          </a:xfrm>
          <a:prstGeom prst="rect">
            <a:avLst/>
          </a:prstGeom>
          <a:noFill/>
          <a:ln w="9525">
            <a:noFill/>
            <a:miter lim="800000"/>
            <a:headEnd/>
            <a:tailEnd/>
          </a:ln>
          <a:effectLst/>
        </p:spPr>
        <p:txBody>
          <a:bodyPr>
            <a:spAutoFit/>
          </a:bodyPr>
          <a:lstStyle/>
          <a:p>
            <a:pPr>
              <a:spcBef>
                <a:spcPct val="50000"/>
              </a:spcBef>
            </a:pPr>
            <a:r>
              <a:rPr lang="en-US" b="0"/>
              <a:t> </a:t>
            </a:r>
            <a:r>
              <a:rPr lang="en-US" sz="1200"/>
              <a:t>In contrast with Autism, people with AS are likely to:</a:t>
            </a:r>
          </a:p>
          <a:p>
            <a:pPr>
              <a:spcBef>
                <a:spcPct val="50000"/>
              </a:spcBef>
              <a:buFontTx/>
              <a:buChar char="•"/>
            </a:pPr>
            <a:r>
              <a:rPr lang="en-US" sz="1200"/>
              <a:t> desire social acceptance, but may be unable to mediate social interactions. </a:t>
            </a:r>
          </a:p>
          <a:p>
            <a:pPr>
              <a:spcBef>
                <a:spcPct val="50000"/>
              </a:spcBef>
              <a:buFontTx/>
              <a:buChar char="•"/>
            </a:pPr>
            <a:r>
              <a:rPr lang="en-US" sz="1200"/>
              <a:t>their conversations may be one sided, overly focused on a narrow topic of interest, characterized by pedantic language and monotony. </a:t>
            </a:r>
          </a:p>
          <a:p>
            <a:pPr>
              <a:spcBef>
                <a:spcPct val="50000"/>
              </a:spcBef>
              <a:buFontTx/>
              <a:buChar char="•"/>
            </a:pPr>
            <a:r>
              <a:rPr lang="en-US" sz="1200"/>
              <a:t> are not be able to read the social cues, or body language, of others, and may not be able to sense the feelings of others around them. </a:t>
            </a:r>
          </a:p>
          <a:p>
            <a:pPr>
              <a:spcBef>
                <a:spcPct val="50000"/>
              </a:spcBef>
              <a:buFontTx/>
              <a:buChar char="•"/>
            </a:pPr>
            <a:r>
              <a:rPr lang="en-US" sz="1200"/>
              <a:t>are likely to be considered odd or eccentric, leading to social isolation. </a:t>
            </a:r>
          </a:p>
          <a:p>
            <a:pPr>
              <a:spcBef>
                <a:spcPct val="50000"/>
              </a:spcBef>
              <a:buFontTx/>
              <a:buChar char="•"/>
            </a:pPr>
            <a:r>
              <a:rPr lang="en-US" sz="1200"/>
              <a:t>Are likely to have poor motor skills or clumsiness; sensory defensiveness </a:t>
            </a:r>
          </a:p>
          <a:p>
            <a:pPr>
              <a:spcBef>
                <a:spcPct val="50000"/>
              </a:spcBef>
              <a:buFontTx/>
              <a:buChar char="•"/>
            </a:pPr>
            <a:r>
              <a:rPr lang="en-US" sz="1200"/>
              <a:t> possess the inability to cope with certain physical sensations, such as particular sounds, smells, or textures</a:t>
            </a:r>
          </a:p>
          <a:p>
            <a:pPr>
              <a:spcBef>
                <a:spcPct val="50000"/>
              </a:spcBef>
              <a:buFontTx/>
              <a:buChar char="•"/>
            </a:pPr>
            <a:r>
              <a:rPr lang="en-US" sz="1200"/>
              <a:t>Have a dependency on sameness</a:t>
            </a:r>
          </a:p>
          <a:p>
            <a:pPr>
              <a:spcBef>
                <a:spcPct val="50000"/>
              </a:spcBef>
              <a:buFontTx/>
              <a:buChar char="•"/>
            </a:pPr>
            <a:r>
              <a:rPr lang="en-US" sz="1200"/>
              <a:t>Are unable to cope with change</a:t>
            </a:r>
          </a:p>
          <a:p>
            <a:pPr>
              <a:spcBef>
                <a:spcPct val="50000"/>
              </a:spcBef>
              <a:buFontTx/>
              <a:buChar char="•"/>
            </a:pPr>
            <a:r>
              <a:rPr lang="en-US" sz="1200"/>
              <a:t> have difficulty with planning and prioritizing</a:t>
            </a:r>
          </a:p>
          <a:p>
            <a:pPr>
              <a:spcBef>
                <a:spcPct val="50000"/>
              </a:spcBef>
              <a:buFontTx/>
              <a:buChar char="•"/>
            </a:pPr>
            <a:r>
              <a:rPr lang="en-US" sz="1200"/>
              <a:t>Have obsessions with specific and limited topics of interest.</a:t>
            </a:r>
          </a:p>
          <a:p>
            <a:pPr>
              <a:spcBef>
                <a:spcPct val="50000"/>
              </a:spcBef>
              <a:buFontTx/>
              <a:buChar char="•"/>
            </a:pPr>
            <a:r>
              <a:rPr lang="en-US" sz="1200"/>
              <a:t>, individuals with AS are likely to have limited success in maintaining social relationships and considerable difficulty in many work situations.</a:t>
            </a:r>
          </a:p>
          <a:p>
            <a:pPr>
              <a:spcBef>
                <a:spcPct val="50000"/>
              </a:spcBef>
            </a:pPr>
            <a:endParaRPr lang="en-US" sz="1200"/>
          </a:p>
          <a:p>
            <a:pPr>
              <a:spcBef>
                <a:spcPct val="50000"/>
              </a:spcBef>
            </a:pPr>
            <a:r>
              <a:rPr lang="en-US" sz="1200"/>
              <a:t>it is believed that people with AS tend to have IQ's that range from normal to genius levels. Some have speculated that Albert Einstein, among other great scientists, philosophers, artists, and musicians, exhibited traits associated with AS.</a:t>
            </a:r>
          </a:p>
          <a:p>
            <a:pPr>
              <a:spcBef>
                <a:spcPct val="50000"/>
              </a:spcBef>
            </a:pPr>
            <a:r>
              <a:rPr lang="en-US" sz="1200"/>
              <a:t>(adapted from article “What is Asperger’s Syndrome aane.autistics.org)</a:t>
            </a:r>
          </a:p>
          <a:p>
            <a:pPr>
              <a:spcBef>
                <a:spcPct val="50000"/>
              </a:spcBef>
            </a:pPr>
            <a:endParaRPr lang="en-US" sz="12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762000"/>
            <a:ext cx="8229600" cy="5486400"/>
          </a:xfrm>
        </p:spPr>
        <p:txBody>
          <a:bodyPr>
            <a:noAutofit/>
          </a:bodyPr>
          <a:lstStyle/>
          <a:p>
            <a:pPr lvl="0"/>
            <a:r>
              <a:rPr lang="en-US" sz="2000" dirty="0" smtClean="0"/>
              <a:t>Participants will have a clear understanding of their role in the referral process. (session 1 and 2)</a:t>
            </a:r>
          </a:p>
          <a:p>
            <a:pPr lvl="0"/>
            <a:r>
              <a:rPr lang="en-US" sz="2000" dirty="0" smtClean="0"/>
              <a:t>Participants will be able to describe the referral and evaluation process. (session 2)</a:t>
            </a:r>
          </a:p>
          <a:p>
            <a:pPr lvl="0"/>
            <a:r>
              <a:rPr lang="en-US" sz="2000" dirty="0" smtClean="0"/>
              <a:t>Participants will be able to give a general explanation of the laws related to the special education process and understand how they shape the referral, evaluation, and development of plans to support children with disabilities. (Session 2)</a:t>
            </a:r>
          </a:p>
          <a:p>
            <a:pPr lvl="0"/>
            <a:r>
              <a:rPr lang="en-US" sz="2000" dirty="0" smtClean="0"/>
              <a:t>Participants will understand the eligibility determination process. (Session 2) </a:t>
            </a:r>
          </a:p>
          <a:p>
            <a:pPr lvl="0"/>
            <a:r>
              <a:rPr lang="en-US" sz="2000" dirty="0" smtClean="0"/>
              <a:t>Participants will be able to list the disability categories defined by the state of Massachusetts. (Session 2) </a:t>
            </a:r>
          </a:p>
          <a:p>
            <a:pPr lvl="0"/>
            <a:r>
              <a:rPr lang="en-US" sz="2000" dirty="0" smtClean="0"/>
              <a:t>Participants will gain a general understanding of the characteristics exhibited by children diagnosed with common disabilities typically seen in Early Education and Care Settings.   (Session 2 and 3)</a:t>
            </a:r>
          </a:p>
          <a:p>
            <a:endParaRPr lang="en-US" sz="2000" dirty="0"/>
          </a:p>
        </p:txBody>
      </p:sp>
      <p:sp>
        <p:nvSpPr>
          <p:cNvPr id="3" name="Title 2"/>
          <p:cNvSpPr>
            <a:spLocks noGrp="1"/>
          </p:cNvSpPr>
          <p:nvPr>
            <p:ph type="title"/>
          </p:nvPr>
        </p:nvSpPr>
        <p:spPr>
          <a:xfrm>
            <a:off x="457200" y="274638"/>
            <a:ext cx="8229600" cy="563562"/>
          </a:xfrm>
        </p:spPr>
        <p:txBody>
          <a:bodyPr>
            <a:normAutofit fontScale="90000"/>
          </a:bodyPr>
          <a:lstStyle/>
          <a:p>
            <a:pPr algn="ctr"/>
            <a:r>
              <a:rPr lang="en-US" sz="3200" dirty="0" smtClean="0"/>
              <a:t>Participant Outcomes</a:t>
            </a:r>
            <a:endParaRPr lang="en-US" sz="32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92100"/>
            <a:ext cx="8229600" cy="622300"/>
          </a:xfrm>
        </p:spPr>
        <p:txBody>
          <a:bodyPr/>
          <a:lstStyle/>
          <a:p>
            <a:r>
              <a:rPr lang="en-US" sz="2400"/>
              <a:t>Tips for supporting children on the Autistic Spectrum</a:t>
            </a:r>
          </a:p>
        </p:txBody>
      </p:sp>
      <p:sp>
        <p:nvSpPr>
          <p:cNvPr id="47107" name="Rectangle 3"/>
          <p:cNvSpPr>
            <a:spLocks noGrp="1" noChangeArrowheads="1"/>
          </p:cNvSpPr>
          <p:nvPr>
            <p:ph type="body" idx="1"/>
          </p:nvPr>
        </p:nvSpPr>
        <p:spPr>
          <a:xfrm>
            <a:off x="457200" y="1295400"/>
            <a:ext cx="8229600" cy="4724400"/>
          </a:xfrm>
        </p:spPr>
        <p:txBody>
          <a:bodyPr>
            <a:normAutofit lnSpcReduction="10000"/>
          </a:bodyPr>
          <a:lstStyle/>
          <a:p>
            <a:pPr>
              <a:lnSpc>
                <a:spcPct val="80000"/>
              </a:lnSpc>
              <a:buFontTx/>
              <a:buNone/>
            </a:pPr>
            <a:endParaRPr lang="en-US" sz="800"/>
          </a:p>
          <a:p>
            <a:pPr>
              <a:lnSpc>
                <a:spcPct val="80000"/>
              </a:lnSpc>
            </a:pPr>
            <a:r>
              <a:rPr lang="en-US" sz="1200" b="1">
                <a:effectLst/>
              </a:rPr>
              <a:t>Learn more about autism/PDD. </a:t>
            </a:r>
          </a:p>
          <a:p>
            <a:pPr>
              <a:lnSpc>
                <a:spcPct val="80000"/>
              </a:lnSpc>
            </a:pPr>
            <a:endParaRPr lang="en-US" sz="1200" b="1">
              <a:effectLst/>
            </a:endParaRPr>
          </a:p>
          <a:p>
            <a:pPr>
              <a:lnSpc>
                <a:spcPct val="80000"/>
              </a:lnSpc>
            </a:pPr>
            <a:r>
              <a:rPr lang="en-US" sz="1200" b="1">
                <a:effectLst/>
              </a:rPr>
              <a:t>Make sure directions are given step-by step, verbally, visually, and by providing physical supports or prompts, as needed by the student. Students with autism spectrum disorders often have trouble interpreting facial expressions, body language, and tone of voice. Be as concrete and explicit as possible in your instructions and feedback to the student.</a:t>
            </a:r>
          </a:p>
          <a:p>
            <a:pPr>
              <a:lnSpc>
                <a:spcPct val="80000"/>
              </a:lnSpc>
            </a:pPr>
            <a:endParaRPr lang="en-US" sz="1200" b="1">
              <a:effectLst/>
            </a:endParaRPr>
          </a:p>
          <a:p>
            <a:pPr>
              <a:lnSpc>
                <a:spcPct val="80000"/>
              </a:lnSpc>
            </a:pPr>
            <a:r>
              <a:rPr lang="en-US" sz="1200" b="1">
                <a:effectLst/>
              </a:rPr>
              <a:t>Find out what the student’s strengths and interests are and emphasize them. Tap into those avenues and create opportunities for success. Give positive feedback and lots of opportunities for practice.</a:t>
            </a:r>
          </a:p>
          <a:p>
            <a:pPr>
              <a:lnSpc>
                <a:spcPct val="80000"/>
              </a:lnSpc>
            </a:pPr>
            <a:endParaRPr lang="en-US" sz="1200" b="1">
              <a:effectLst/>
            </a:endParaRPr>
          </a:p>
          <a:p>
            <a:pPr>
              <a:lnSpc>
                <a:spcPct val="80000"/>
              </a:lnSpc>
            </a:pPr>
            <a:r>
              <a:rPr lang="en-US" sz="1200" b="1">
                <a:effectLst/>
              </a:rPr>
              <a:t>Build opportunities for the student to have social/collaborative interactions throughout the regular school day. Provide support, structure, and lots of feedback.</a:t>
            </a:r>
          </a:p>
          <a:p>
            <a:pPr>
              <a:lnSpc>
                <a:spcPct val="80000"/>
              </a:lnSpc>
            </a:pPr>
            <a:endParaRPr lang="en-US" sz="1200" b="1">
              <a:effectLst/>
            </a:endParaRPr>
          </a:p>
          <a:p>
            <a:pPr>
              <a:lnSpc>
                <a:spcPct val="80000"/>
              </a:lnSpc>
            </a:pPr>
            <a:r>
              <a:rPr lang="en-US" sz="1200" b="1">
                <a:effectLst/>
              </a:rPr>
              <a:t>If behavior is a significant issue for the student, seek help from expert professional resources (including parents) to understand the meanings of the behaviors and to develop a unified, positive approach to resolving them.</a:t>
            </a:r>
          </a:p>
          <a:p>
            <a:pPr>
              <a:lnSpc>
                <a:spcPct val="80000"/>
              </a:lnSpc>
            </a:pPr>
            <a:endParaRPr lang="en-US" sz="1200" b="1">
              <a:effectLst/>
            </a:endParaRPr>
          </a:p>
          <a:p>
            <a:pPr>
              <a:lnSpc>
                <a:spcPct val="80000"/>
              </a:lnSpc>
            </a:pPr>
            <a:r>
              <a:rPr lang="en-US" sz="1200" b="1">
                <a:effectLst/>
              </a:rPr>
              <a:t>Have consistent routines and schedules. When you know a change in routine will occur (e..g., a field trip or assembly) prepare the student by telling him or her what is going to be different and what to expect or do. Reward students for each small success.</a:t>
            </a:r>
          </a:p>
          <a:p>
            <a:pPr>
              <a:lnSpc>
                <a:spcPct val="80000"/>
              </a:lnSpc>
            </a:pPr>
            <a:endParaRPr lang="en-US" sz="1200" b="1">
              <a:effectLst/>
            </a:endParaRPr>
          </a:p>
          <a:p>
            <a:pPr>
              <a:lnSpc>
                <a:spcPct val="80000"/>
              </a:lnSpc>
            </a:pPr>
            <a:r>
              <a:rPr lang="en-US" sz="1200" b="1">
                <a:effectLst/>
              </a:rPr>
              <a:t>Work together with the student’s parents and other school personnel to create and implement an educational plan tailored to meet the student’s needs. Regularly share information about how the student is doing at school and at home.</a:t>
            </a:r>
          </a:p>
          <a:p>
            <a:pPr>
              <a:lnSpc>
                <a:spcPct val="80000"/>
              </a:lnSpc>
            </a:pPr>
            <a:endParaRPr lang="en-US" sz="1200" b="1">
              <a:effectLst/>
            </a:endParaRPr>
          </a:p>
          <a:p>
            <a:pPr>
              <a:lnSpc>
                <a:spcPct val="80000"/>
              </a:lnSpc>
              <a:buFontTx/>
              <a:buNone/>
            </a:pPr>
            <a:r>
              <a:rPr lang="en-US" sz="1200" b="1">
                <a:effectLst/>
              </a:rPr>
              <a:t>from Autism Fact Sheet  found at www.nichcy.org</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457200" y="292100"/>
            <a:ext cx="8229600" cy="698500"/>
          </a:xfrm>
        </p:spPr>
        <p:txBody>
          <a:bodyPr/>
          <a:lstStyle/>
          <a:p>
            <a:pPr algn="ctr"/>
            <a:r>
              <a:rPr lang="en-US" sz="3200"/>
              <a:t>Developmental Delay</a:t>
            </a:r>
          </a:p>
        </p:txBody>
      </p:sp>
      <p:sp>
        <p:nvSpPr>
          <p:cNvPr id="48131" name="Rectangle 3"/>
          <p:cNvSpPr>
            <a:spLocks noGrp="1" noChangeArrowheads="1"/>
          </p:cNvSpPr>
          <p:nvPr>
            <p:ph type="body" idx="1"/>
          </p:nvPr>
        </p:nvSpPr>
        <p:spPr>
          <a:xfrm>
            <a:off x="457200" y="1295400"/>
            <a:ext cx="8229600" cy="4724400"/>
          </a:xfrm>
        </p:spPr>
        <p:txBody>
          <a:bodyPr/>
          <a:lstStyle/>
          <a:p>
            <a:pPr>
              <a:buFontTx/>
              <a:buNone/>
            </a:pPr>
            <a:r>
              <a:rPr lang="en-US" sz="1600" b="1"/>
              <a:t>Developmental Delay</a:t>
            </a:r>
            <a:r>
              <a:rPr lang="en-US" sz="1400" b="1"/>
              <a:t> : The</a:t>
            </a:r>
            <a:r>
              <a:rPr lang="en-US" sz="1600"/>
              <a:t> </a:t>
            </a:r>
            <a:r>
              <a:rPr lang="en-US" sz="1600" b="1"/>
              <a:t>learning capacity of a young child (3-9 years old) is significantly limited, impaired, or delayed and is exhibited by difficulties in one or more of the following areas: receptive and/or expressive language; cognitive abilities; physical functioning; social, emotional, or adaptive functioning; and/or self-help skills.</a:t>
            </a:r>
            <a:r>
              <a:rPr lang="en-US" sz="1600"/>
              <a:t> (</a:t>
            </a:r>
            <a:r>
              <a:rPr lang="en-US" sz="1600">
                <a:hlinkClick r:id="rId3"/>
              </a:rPr>
              <a:t>www.massdoe/sped</a:t>
            </a:r>
            <a:r>
              <a:rPr lang="en-US" sz="1600"/>
              <a:t>)</a:t>
            </a:r>
          </a:p>
          <a:p>
            <a:pPr>
              <a:buFontTx/>
              <a:buNone/>
            </a:pPr>
            <a:endParaRPr lang="en-US" sz="1600"/>
          </a:p>
          <a:p>
            <a:r>
              <a:rPr lang="en-US" sz="1600" b="1"/>
              <a:t>Difficulty learning new skills</a:t>
            </a:r>
          </a:p>
          <a:p>
            <a:r>
              <a:rPr lang="en-US" sz="1600" b="1"/>
              <a:t>Low muscle tone</a:t>
            </a:r>
          </a:p>
          <a:p>
            <a:r>
              <a:rPr lang="en-US" sz="1600" b="1"/>
              <a:t>Easily distracted by noise or stimuli</a:t>
            </a:r>
          </a:p>
          <a:p>
            <a:r>
              <a:rPr lang="en-US" sz="1600" b="1"/>
              <a:t>Appears lethargic or body is constant motion</a:t>
            </a:r>
          </a:p>
          <a:p>
            <a:r>
              <a:rPr lang="en-US" sz="1600" b="1"/>
              <a:t>Difficulty understanding verbal instructions</a:t>
            </a:r>
          </a:p>
          <a:p>
            <a:r>
              <a:rPr lang="en-US" sz="1600" b="1"/>
              <a:t>Exhibits delays in one or several of the following areas: fine motor skills, gross motor skills, language skills</a:t>
            </a:r>
          </a:p>
          <a:p>
            <a:r>
              <a:rPr lang="en-US" sz="1600" b="1"/>
              <a:t>Likes to touch and hug other children</a:t>
            </a:r>
          </a:p>
          <a:p>
            <a:pPr>
              <a:buFontTx/>
              <a:buNone/>
            </a:pPr>
            <a:r>
              <a:rPr lang="en-US" sz="1600" b="1"/>
              <a:t>(adapted from </a:t>
            </a:r>
            <a:r>
              <a:rPr lang="en-US" sz="1600" b="1" u="sng"/>
              <a:t>The Inclusive Early Childhood Classroom </a:t>
            </a:r>
            <a:r>
              <a:rPr lang="en-US" sz="1600" b="1"/>
              <a:t>by Patti Gould and Joyce Sullivan page 15 and 16)</a:t>
            </a:r>
          </a:p>
          <a:p>
            <a:endParaRPr lang="en-US" sz="1600" b="1"/>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914400" y="381000"/>
            <a:ext cx="7772400" cy="3276600"/>
          </a:xfrm>
        </p:spPr>
        <p:txBody>
          <a:bodyPr>
            <a:normAutofit fontScale="90000"/>
          </a:bodyPr>
          <a:lstStyle/>
          <a:p>
            <a:r>
              <a:rPr lang="en-US" sz="1600" b="1" dirty="0" smtClean="0">
                <a:effectLst/>
              </a:rPr>
              <a:t>Intellectual Impairment: :</a:t>
            </a:r>
            <a:r>
              <a:rPr lang="en-US" sz="1400" b="0" dirty="0">
                <a:effectLst/>
              </a:rPr>
              <a:t>The permanent capacity for performing cognitive tasks, functions, or problem solving is significantly limited or impaired and is exhibited by more than one of the following: a slower rate of learning; disorganized patterns of learning; difficulty with adaptive behavior; and/or difficulty understanding abstract concepts. Such term shall include students with mental </a:t>
            </a:r>
            <a:r>
              <a:rPr lang="en-US" sz="1400" b="0" dirty="0" smtClean="0">
                <a:effectLst/>
              </a:rPr>
              <a:t>retardation.(www.doe.mass.edu) </a:t>
            </a:r>
            <a:br>
              <a:rPr lang="en-US" sz="1400" b="0" dirty="0" smtClean="0">
                <a:effectLst/>
              </a:rPr>
            </a:br>
            <a:r>
              <a:rPr lang="en-US" sz="1400" b="0" dirty="0" smtClean="0">
                <a:effectLst/>
              </a:rPr>
              <a:t/>
            </a:r>
            <a:br>
              <a:rPr lang="en-US" sz="1400" b="0" dirty="0" smtClean="0">
                <a:effectLst/>
              </a:rPr>
            </a:br>
            <a:r>
              <a:rPr lang="en-US" sz="1600" b="0" dirty="0" smtClean="0">
                <a:effectLst/>
              </a:rPr>
              <a:t>Until </a:t>
            </a:r>
            <a:r>
              <a:rPr lang="en-US" sz="1600" b="0" dirty="0">
                <a:effectLst/>
              </a:rPr>
              <a:t>Rosa’s Law was signed into law by President Obama in October 2010, IDEA used the term “mental retardation” instead of “intellectual disability.” Rosa’s Law changed the term to be used in future to “intellectual disability.” The definition itself, however, did not change. Accordingly, “intellectual disability” is defined as</a:t>
            </a:r>
            <a:r>
              <a:rPr lang="en-US" sz="1600" b="0" dirty="0" smtClean="0">
                <a:effectLst/>
              </a:rPr>
              <a:t>…“…</a:t>
            </a:r>
            <a:r>
              <a:rPr lang="en-US" sz="1600" b="0" dirty="0">
                <a:effectLst/>
              </a:rPr>
              <a:t>significantly </a:t>
            </a:r>
            <a:r>
              <a:rPr lang="en-US" sz="1600" b="0" dirty="0" smtClean="0">
                <a:effectLst/>
              </a:rPr>
              <a:t>sub average </a:t>
            </a:r>
            <a:r>
              <a:rPr lang="en-US" sz="1600" b="0" dirty="0">
                <a:effectLst/>
              </a:rPr>
              <a:t>general intellectual functioning, existing concurrently with deficits in adaptive behavior and manifested during the developmental period, that adversely affects a child’s educational performance.” [34 CFR §300.8(c)(6)]</a:t>
            </a:r>
            <a:br>
              <a:rPr lang="en-US" sz="1600" b="0" dirty="0">
                <a:effectLst/>
              </a:rPr>
            </a:br>
            <a:r>
              <a:rPr lang="en-US" sz="1600" b="0" dirty="0" smtClean="0">
                <a:effectLst/>
              </a:rPr>
              <a:t>(www.nichy.org)</a:t>
            </a:r>
            <a:endParaRPr lang="en-US" sz="1200" dirty="0"/>
          </a:p>
        </p:txBody>
      </p:sp>
      <p:sp>
        <p:nvSpPr>
          <p:cNvPr id="50179" name="Rectangle 3"/>
          <p:cNvSpPr>
            <a:spLocks noGrp="1" noChangeArrowheads="1"/>
          </p:cNvSpPr>
          <p:nvPr>
            <p:ph type="body" idx="1"/>
          </p:nvPr>
        </p:nvSpPr>
        <p:spPr>
          <a:xfrm>
            <a:off x="914400" y="3505200"/>
            <a:ext cx="8229600" cy="3352800"/>
          </a:xfrm>
        </p:spPr>
        <p:txBody>
          <a:bodyPr>
            <a:normAutofit/>
          </a:bodyPr>
          <a:lstStyle/>
          <a:p>
            <a:pPr>
              <a:buFontTx/>
              <a:buNone/>
            </a:pPr>
            <a:r>
              <a:rPr lang="en-US" sz="1600" b="1" dirty="0" smtClean="0"/>
              <a:t>Children with this issue may: </a:t>
            </a:r>
          </a:p>
          <a:p>
            <a:pPr lvl="1"/>
            <a:r>
              <a:rPr lang="en-US" sz="1400" b="1" dirty="0" smtClean="0"/>
              <a:t>sit up, crawl, or walk later than other children</a:t>
            </a:r>
          </a:p>
          <a:p>
            <a:pPr lvl="1"/>
            <a:r>
              <a:rPr lang="en-US" sz="1400" b="1" dirty="0" smtClean="0"/>
              <a:t>learn to talk later, or have trouble speaking </a:t>
            </a:r>
          </a:p>
          <a:p>
            <a:pPr lvl="1"/>
            <a:r>
              <a:rPr lang="en-US" sz="1400" b="1" dirty="0" smtClean="0"/>
              <a:t>find it hard to remember things</a:t>
            </a:r>
          </a:p>
          <a:p>
            <a:pPr lvl="2"/>
            <a:r>
              <a:rPr lang="en-US" sz="1400" b="1" dirty="0" smtClean="0"/>
              <a:t>not understand how to pay for things</a:t>
            </a:r>
          </a:p>
          <a:p>
            <a:pPr lvl="1"/>
            <a:r>
              <a:rPr lang="en-US" sz="1400" b="1" dirty="0" smtClean="0"/>
              <a:t>have trouble understanding social rules </a:t>
            </a:r>
          </a:p>
          <a:p>
            <a:pPr lvl="1"/>
            <a:r>
              <a:rPr lang="en-US" sz="1400" b="1" dirty="0" smtClean="0"/>
              <a:t>have trouble seeing the consequences of their actions </a:t>
            </a:r>
          </a:p>
          <a:p>
            <a:pPr lvl="1"/>
            <a:r>
              <a:rPr lang="en-US" sz="1400" b="1" dirty="0" smtClean="0"/>
              <a:t>have trouble solving problems </a:t>
            </a:r>
          </a:p>
          <a:p>
            <a:pPr lvl="1"/>
            <a:r>
              <a:rPr lang="en-US" sz="1400" b="1" dirty="0" smtClean="0"/>
              <a:t>have trouble thinking logically</a:t>
            </a:r>
          </a:p>
          <a:p>
            <a:pPr>
              <a:buFontTx/>
              <a:buNone/>
            </a:pPr>
            <a:endParaRPr lang="en-US" sz="1600" b="1" dirty="0" smtClean="0"/>
          </a:p>
          <a:p>
            <a:pPr>
              <a:buFontTx/>
              <a:buNone/>
            </a:pPr>
            <a:endParaRPr lang="en-US" sz="1600" b="1"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457200" y="292100"/>
            <a:ext cx="8229600" cy="622300"/>
          </a:xfrm>
        </p:spPr>
        <p:txBody>
          <a:bodyPr/>
          <a:lstStyle/>
          <a:p>
            <a:pPr algn="ctr"/>
            <a:r>
              <a:rPr lang="en-US" sz="1600" b="1">
                <a:effectLst/>
              </a:rPr>
              <a:t>Tips for supporting Children with Intellectual Impairments</a:t>
            </a:r>
          </a:p>
        </p:txBody>
      </p:sp>
      <p:sp>
        <p:nvSpPr>
          <p:cNvPr id="51203" name="Rectangle 3"/>
          <p:cNvSpPr>
            <a:spLocks noGrp="1" noChangeArrowheads="1"/>
          </p:cNvSpPr>
          <p:nvPr>
            <p:ph type="body" idx="1"/>
          </p:nvPr>
        </p:nvSpPr>
        <p:spPr>
          <a:xfrm>
            <a:off x="457200" y="1143000"/>
            <a:ext cx="8229600" cy="4876800"/>
          </a:xfrm>
        </p:spPr>
        <p:txBody>
          <a:bodyPr>
            <a:normAutofit fontScale="92500" lnSpcReduction="10000"/>
          </a:bodyPr>
          <a:lstStyle/>
          <a:p>
            <a:pPr>
              <a:lnSpc>
                <a:spcPct val="80000"/>
              </a:lnSpc>
            </a:pPr>
            <a:r>
              <a:rPr lang="en-US" sz="1200" b="1" dirty="0">
                <a:effectLst/>
              </a:rPr>
              <a:t>Learn as much as you can </a:t>
            </a:r>
            <a:r>
              <a:rPr lang="en-US" sz="1200" b="1">
                <a:effectLst/>
              </a:rPr>
              <a:t>about </a:t>
            </a:r>
            <a:r>
              <a:rPr lang="en-US" sz="1200" b="1"/>
              <a:t> </a:t>
            </a:r>
            <a:r>
              <a:rPr lang="en-US" sz="1200" b="1" smtClean="0"/>
              <a:t>intellectual </a:t>
            </a:r>
            <a:r>
              <a:rPr lang="en-US" sz="1200" b="1" dirty="0" smtClean="0"/>
              <a:t>disabilities</a:t>
            </a:r>
            <a:r>
              <a:rPr lang="en-US" sz="1200" b="1" dirty="0" smtClean="0">
                <a:effectLst/>
              </a:rPr>
              <a:t>. </a:t>
            </a:r>
            <a:endParaRPr lang="en-US" sz="1200" b="1" dirty="0">
              <a:effectLst/>
            </a:endParaRPr>
          </a:p>
          <a:p>
            <a:pPr>
              <a:lnSpc>
                <a:spcPct val="80000"/>
              </a:lnSpc>
            </a:pPr>
            <a:endParaRPr lang="en-US" sz="1100" b="1" dirty="0">
              <a:effectLst/>
            </a:endParaRPr>
          </a:p>
          <a:p>
            <a:pPr>
              <a:lnSpc>
                <a:spcPct val="80000"/>
              </a:lnSpc>
            </a:pPr>
            <a:r>
              <a:rPr lang="en-US" sz="1100" b="1" dirty="0">
                <a:effectLst/>
              </a:rPr>
              <a:t>Recognize that you can make an enormous difference in this student's life! Find out what the student's strengths and interests are, and emphasize them.   Create opportunities for success.</a:t>
            </a:r>
          </a:p>
          <a:p>
            <a:pPr>
              <a:lnSpc>
                <a:spcPct val="80000"/>
              </a:lnSpc>
            </a:pPr>
            <a:endParaRPr lang="en-US" sz="1100" b="1" dirty="0">
              <a:effectLst/>
            </a:endParaRPr>
          </a:p>
          <a:p>
            <a:pPr>
              <a:lnSpc>
                <a:spcPct val="80000"/>
              </a:lnSpc>
            </a:pPr>
            <a:endParaRPr lang="en-US" sz="1100" b="1" dirty="0">
              <a:effectLst/>
            </a:endParaRPr>
          </a:p>
          <a:p>
            <a:pPr>
              <a:lnSpc>
                <a:spcPct val="80000"/>
              </a:lnSpc>
            </a:pPr>
            <a:r>
              <a:rPr lang="en-US" sz="1100" b="1" dirty="0">
                <a:effectLst/>
              </a:rPr>
              <a:t>If you are not part of the student's Individualized Education Program (IEP) team, ask for a copy of his or her IEP. The student's educational goals will be listed there, as well as the services and classroom accommodations he or she is to receive. Talk to specialists in your school (e.g., special educators), as necessary. They can help you identify effective methods of teaching this student, ways to adapt the curriculum, and how to address the student's IEP goals in your classroom.</a:t>
            </a:r>
          </a:p>
          <a:p>
            <a:pPr>
              <a:lnSpc>
                <a:spcPct val="80000"/>
              </a:lnSpc>
            </a:pPr>
            <a:endParaRPr lang="en-US" sz="1100" b="1" dirty="0">
              <a:effectLst/>
            </a:endParaRPr>
          </a:p>
          <a:p>
            <a:pPr>
              <a:lnSpc>
                <a:spcPct val="80000"/>
              </a:lnSpc>
            </a:pPr>
            <a:endParaRPr lang="en-US" sz="1100" b="1" dirty="0">
              <a:effectLst/>
            </a:endParaRPr>
          </a:p>
          <a:p>
            <a:pPr>
              <a:lnSpc>
                <a:spcPct val="80000"/>
              </a:lnSpc>
            </a:pPr>
            <a:r>
              <a:rPr lang="en-US" sz="1100" b="1" dirty="0">
                <a:effectLst/>
              </a:rPr>
              <a:t>Be as concrete as possible. Demonstrate what you mean rather than just giving verbal directions. Rather than just relating new information verbally, show a picture. And rather than just showing a picture, provide the student with hands-on materials and experiences and the opportunity to try things out.</a:t>
            </a:r>
          </a:p>
          <a:p>
            <a:pPr>
              <a:lnSpc>
                <a:spcPct val="80000"/>
              </a:lnSpc>
            </a:pPr>
            <a:endParaRPr lang="en-US" sz="1100" b="1" dirty="0">
              <a:effectLst/>
            </a:endParaRPr>
          </a:p>
          <a:p>
            <a:pPr>
              <a:lnSpc>
                <a:spcPct val="80000"/>
              </a:lnSpc>
            </a:pPr>
            <a:endParaRPr lang="en-US" sz="1100" b="1" dirty="0">
              <a:effectLst/>
            </a:endParaRPr>
          </a:p>
          <a:p>
            <a:pPr>
              <a:lnSpc>
                <a:spcPct val="80000"/>
              </a:lnSpc>
            </a:pPr>
            <a:r>
              <a:rPr lang="en-US" sz="1100" b="1" dirty="0">
                <a:effectLst/>
              </a:rPr>
              <a:t>Break longer, new tasks into small steps. Demonstrate the steps. Have the student do the steps, one at a time. Provide assistance, as necessary.</a:t>
            </a:r>
          </a:p>
          <a:p>
            <a:pPr>
              <a:lnSpc>
                <a:spcPct val="80000"/>
              </a:lnSpc>
            </a:pPr>
            <a:endParaRPr lang="en-US" sz="1100" b="1" dirty="0">
              <a:effectLst/>
            </a:endParaRPr>
          </a:p>
          <a:p>
            <a:pPr>
              <a:lnSpc>
                <a:spcPct val="80000"/>
              </a:lnSpc>
            </a:pPr>
            <a:endParaRPr lang="en-US" sz="1100" b="1" dirty="0">
              <a:effectLst/>
            </a:endParaRPr>
          </a:p>
          <a:p>
            <a:pPr>
              <a:lnSpc>
                <a:spcPct val="80000"/>
              </a:lnSpc>
            </a:pPr>
            <a:r>
              <a:rPr lang="en-US" sz="1100" b="1" dirty="0">
                <a:effectLst/>
              </a:rPr>
              <a:t>Give the student immediate feedback.</a:t>
            </a:r>
          </a:p>
          <a:p>
            <a:pPr>
              <a:lnSpc>
                <a:spcPct val="80000"/>
              </a:lnSpc>
            </a:pPr>
            <a:endParaRPr lang="en-US" sz="1100" b="1" dirty="0">
              <a:effectLst/>
            </a:endParaRPr>
          </a:p>
          <a:p>
            <a:pPr>
              <a:lnSpc>
                <a:spcPct val="80000"/>
              </a:lnSpc>
            </a:pPr>
            <a:endParaRPr lang="en-US" sz="1100" b="1" dirty="0">
              <a:effectLst/>
            </a:endParaRPr>
          </a:p>
          <a:p>
            <a:pPr>
              <a:lnSpc>
                <a:spcPct val="80000"/>
              </a:lnSpc>
            </a:pPr>
            <a:r>
              <a:rPr lang="en-US" sz="1100" b="1" dirty="0">
                <a:effectLst/>
              </a:rPr>
              <a:t>Teach the student life skills such as daily living, social skills, and occupational awareness and exploration, as appropriate. Involve the student in group activities or clubs. </a:t>
            </a:r>
          </a:p>
          <a:p>
            <a:pPr>
              <a:lnSpc>
                <a:spcPct val="80000"/>
              </a:lnSpc>
            </a:pPr>
            <a:endParaRPr lang="en-US" sz="1100" b="1" dirty="0">
              <a:effectLst/>
            </a:endParaRPr>
          </a:p>
          <a:p>
            <a:pPr>
              <a:lnSpc>
                <a:spcPct val="80000"/>
              </a:lnSpc>
            </a:pPr>
            <a:endParaRPr lang="en-US" sz="1100" b="1" dirty="0">
              <a:effectLst/>
            </a:endParaRPr>
          </a:p>
          <a:p>
            <a:pPr>
              <a:lnSpc>
                <a:spcPct val="80000"/>
              </a:lnSpc>
            </a:pPr>
            <a:r>
              <a:rPr lang="en-US" sz="1100" b="1" dirty="0">
                <a:effectLst/>
              </a:rPr>
              <a:t>Work together with the student's parents and other school personnel to create and implement an educational plan tailored to meet the student's needs. Regularly share information about how the student is doing at school and at home.</a:t>
            </a:r>
          </a:p>
          <a:p>
            <a:pPr>
              <a:lnSpc>
                <a:spcPct val="80000"/>
              </a:lnSpc>
            </a:pPr>
            <a:endParaRPr lang="en-US" sz="1100" b="1" dirty="0">
              <a:effectLst/>
            </a:endParaRPr>
          </a:p>
          <a:p>
            <a:pPr>
              <a:lnSpc>
                <a:spcPct val="80000"/>
              </a:lnSpc>
            </a:pPr>
            <a:r>
              <a:rPr lang="en-US" sz="1100" b="1" dirty="0">
                <a:effectLst/>
              </a:rPr>
              <a:t>(adapted from Fact sheet www.nichcy.org)</a:t>
            </a:r>
          </a:p>
          <a:p>
            <a:pPr>
              <a:lnSpc>
                <a:spcPct val="80000"/>
              </a:lnSpc>
            </a:pPr>
            <a:endParaRPr lang="en-US" sz="1000" b="1" dirty="0">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grpId="0" nodeType="after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dissolve">
                                      <p:cBhvr>
                                        <p:cTn id="7" dur="500"/>
                                        <p:tgtEl>
                                          <p:spTgt spid="51202"/>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1203">
                                            <p:txEl>
                                              <p:pRg st="0" end="0"/>
                                            </p:txEl>
                                          </p:spTgt>
                                        </p:tgtEl>
                                        <p:attrNameLst>
                                          <p:attrName>style.visibility</p:attrName>
                                        </p:attrNameLst>
                                      </p:cBhvr>
                                      <p:to>
                                        <p:strVal val="visible"/>
                                      </p:to>
                                    </p:set>
                                    <p:animEffect transition="in" filter="dissolve">
                                      <p:cBhvr>
                                        <p:cTn id="11" dur="500"/>
                                        <p:tgtEl>
                                          <p:spTgt spid="51203">
                                            <p:txEl>
                                              <p:pRg st="0" end="0"/>
                                            </p:txEl>
                                          </p:spTgt>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51203">
                                            <p:txEl>
                                              <p:pRg st="2" end="2"/>
                                            </p:txEl>
                                          </p:spTgt>
                                        </p:tgtEl>
                                        <p:attrNameLst>
                                          <p:attrName>style.visibility</p:attrName>
                                        </p:attrNameLst>
                                      </p:cBhvr>
                                      <p:to>
                                        <p:strVal val="visible"/>
                                      </p:to>
                                    </p:set>
                                    <p:animEffect transition="in" filter="dissolve">
                                      <p:cBhvr>
                                        <p:cTn id="15" dur="500"/>
                                        <p:tgtEl>
                                          <p:spTgt spid="51203">
                                            <p:txEl>
                                              <p:pRg st="2" end="2"/>
                                            </p:txEl>
                                          </p:spTgt>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51203">
                                            <p:txEl>
                                              <p:pRg st="5" end="5"/>
                                            </p:txEl>
                                          </p:spTgt>
                                        </p:tgtEl>
                                        <p:attrNameLst>
                                          <p:attrName>style.visibility</p:attrName>
                                        </p:attrNameLst>
                                      </p:cBhvr>
                                      <p:to>
                                        <p:strVal val="visible"/>
                                      </p:to>
                                    </p:set>
                                    <p:animEffect transition="in" filter="dissolve">
                                      <p:cBhvr>
                                        <p:cTn id="19" dur="500"/>
                                        <p:tgtEl>
                                          <p:spTgt spid="51203">
                                            <p:txEl>
                                              <p:pRg st="5" end="5"/>
                                            </p:txEl>
                                          </p:spTgt>
                                        </p:tgtEl>
                                      </p:cBhvr>
                                    </p:animEffect>
                                  </p:childTnLst>
                                </p:cTn>
                              </p:par>
                            </p:childTnLst>
                          </p:cTn>
                        </p:par>
                        <p:par>
                          <p:cTn id="20" fill="hold">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51203">
                                            <p:txEl>
                                              <p:pRg st="8" end="8"/>
                                            </p:txEl>
                                          </p:spTgt>
                                        </p:tgtEl>
                                        <p:attrNameLst>
                                          <p:attrName>style.visibility</p:attrName>
                                        </p:attrNameLst>
                                      </p:cBhvr>
                                      <p:to>
                                        <p:strVal val="visible"/>
                                      </p:to>
                                    </p:set>
                                    <p:animEffect transition="in" filter="dissolve">
                                      <p:cBhvr>
                                        <p:cTn id="23" dur="500"/>
                                        <p:tgtEl>
                                          <p:spTgt spid="51203">
                                            <p:txEl>
                                              <p:pRg st="8" end="8"/>
                                            </p:txEl>
                                          </p:spTgt>
                                        </p:tgtEl>
                                      </p:cBhvr>
                                    </p:animEffect>
                                  </p:childTnLst>
                                </p:cTn>
                              </p:par>
                            </p:childTnLst>
                          </p:cTn>
                        </p:par>
                        <p:par>
                          <p:cTn id="24" fill="hold">
                            <p:stCondLst>
                              <p:cond delay="2500"/>
                            </p:stCondLst>
                            <p:childTnLst>
                              <p:par>
                                <p:cTn id="25" presetID="9" presetClass="entr" presetSubtype="0" fill="hold" grpId="0" nodeType="afterEffect">
                                  <p:stCondLst>
                                    <p:cond delay="0"/>
                                  </p:stCondLst>
                                  <p:childTnLst>
                                    <p:set>
                                      <p:cBhvr>
                                        <p:cTn id="26" dur="1" fill="hold">
                                          <p:stCondLst>
                                            <p:cond delay="0"/>
                                          </p:stCondLst>
                                        </p:cTn>
                                        <p:tgtEl>
                                          <p:spTgt spid="51203">
                                            <p:txEl>
                                              <p:pRg st="11" end="11"/>
                                            </p:txEl>
                                          </p:spTgt>
                                        </p:tgtEl>
                                        <p:attrNameLst>
                                          <p:attrName>style.visibility</p:attrName>
                                        </p:attrNameLst>
                                      </p:cBhvr>
                                      <p:to>
                                        <p:strVal val="visible"/>
                                      </p:to>
                                    </p:set>
                                    <p:animEffect transition="in" filter="dissolve">
                                      <p:cBhvr>
                                        <p:cTn id="27" dur="500"/>
                                        <p:tgtEl>
                                          <p:spTgt spid="51203">
                                            <p:txEl>
                                              <p:pRg st="11" end="11"/>
                                            </p:txEl>
                                          </p:spTgt>
                                        </p:tgtEl>
                                      </p:cBhvr>
                                    </p:animEffect>
                                  </p:childTnLst>
                                </p:cTn>
                              </p:par>
                            </p:childTnLst>
                          </p:cTn>
                        </p:par>
                        <p:par>
                          <p:cTn id="28" fill="hold">
                            <p:stCondLst>
                              <p:cond delay="3000"/>
                            </p:stCondLst>
                            <p:childTnLst>
                              <p:par>
                                <p:cTn id="29" presetID="9" presetClass="entr" presetSubtype="0" fill="hold" grpId="0" nodeType="afterEffect">
                                  <p:stCondLst>
                                    <p:cond delay="0"/>
                                  </p:stCondLst>
                                  <p:childTnLst>
                                    <p:set>
                                      <p:cBhvr>
                                        <p:cTn id="30" dur="1" fill="hold">
                                          <p:stCondLst>
                                            <p:cond delay="0"/>
                                          </p:stCondLst>
                                        </p:cTn>
                                        <p:tgtEl>
                                          <p:spTgt spid="51203">
                                            <p:txEl>
                                              <p:pRg st="14" end="14"/>
                                            </p:txEl>
                                          </p:spTgt>
                                        </p:tgtEl>
                                        <p:attrNameLst>
                                          <p:attrName>style.visibility</p:attrName>
                                        </p:attrNameLst>
                                      </p:cBhvr>
                                      <p:to>
                                        <p:strVal val="visible"/>
                                      </p:to>
                                    </p:set>
                                    <p:animEffect transition="in" filter="dissolve">
                                      <p:cBhvr>
                                        <p:cTn id="31" dur="500"/>
                                        <p:tgtEl>
                                          <p:spTgt spid="51203">
                                            <p:txEl>
                                              <p:pRg st="14" end="14"/>
                                            </p:txEl>
                                          </p:spTgt>
                                        </p:tgtEl>
                                      </p:cBhvr>
                                    </p:animEffect>
                                  </p:childTnLst>
                                </p:cTn>
                              </p:par>
                            </p:childTnLst>
                          </p:cTn>
                        </p:par>
                        <p:par>
                          <p:cTn id="32" fill="hold">
                            <p:stCondLst>
                              <p:cond delay="3500"/>
                            </p:stCondLst>
                            <p:childTnLst>
                              <p:par>
                                <p:cTn id="33" presetID="9" presetClass="entr" presetSubtype="0" fill="hold" grpId="0" nodeType="afterEffect">
                                  <p:stCondLst>
                                    <p:cond delay="0"/>
                                  </p:stCondLst>
                                  <p:childTnLst>
                                    <p:set>
                                      <p:cBhvr>
                                        <p:cTn id="34" dur="1" fill="hold">
                                          <p:stCondLst>
                                            <p:cond delay="0"/>
                                          </p:stCondLst>
                                        </p:cTn>
                                        <p:tgtEl>
                                          <p:spTgt spid="51203">
                                            <p:txEl>
                                              <p:pRg st="17" end="17"/>
                                            </p:txEl>
                                          </p:spTgt>
                                        </p:tgtEl>
                                        <p:attrNameLst>
                                          <p:attrName>style.visibility</p:attrName>
                                        </p:attrNameLst>
                                      </p:cBhvr>
                                      <p:to>
                                        <p:strVal val="visible"/>
                                      </p:to>
                                    </p:set>
                                    <p:animEffect transition="in" filter="dissolve">
                                      <p:cBhvr>
                                        <p:cTn id="35" dur="500"/>
                                        <p:tgtEl>
                                          <p:spTgt spid="51203">
                                            <p:txEl>
                                              <p:pRg st="17" end="17"/>
                                            </p:txEl>
                                          </p:spTgt>
                                        </p:tgtEl>
                                      </p:cBhvr>
                                    </p:animEffect>
                                  </p:childTnLst>
                                </p:cTn>
                              </p:par>
                            </p:childTnLst>
                          </p:cTn>
                        </p:par>
                        <p:par>
                          <p:cTn id="36" fill="hold">
                            <p:stCondLst>
                              <p:cond delay="4000"/>
                            </p:stCondLst>
                            <p:childTnLst>
                              <p:par>
                                <p:cTn id="37" presetID="9" presetClass="entr" presetSubtype="0" fill="hold" grpId="0" nodeType="afterEffect">
                                  <p:stCondLst>
                                    <p:cond delay="0"/>
                                  </p:stCondLst>
                                  <p:childTnLst>
                                    <p:set>
                                      <p:cBhvr>
                                        <p:cTn id="38" dur="1" fill="hold">
                                          <p:stCondLst>
                                            <p:cond delay="0"/>
                                          </p:stCondLst>
                                        </p:cTn>
                                        <p:tgtEl>
                                          <p:spTgt spid="51203">
                                            <p:txEl>
                                              <p:pRg st="20" end="20"/>
                                            </p:txEl>
                                          </p:spTgt>
                                        </p:tgtEl>
                                        <p:attrNameLst>
                                          <p:attrName>style.visibility</p:attrName>
                                        </p:attrNameLst>
                                      </p:cBhvr>
                                      <p:to>
                                        <p:strVal val="visible"/>
                                      </p:to>
                                    </p:set>
                                    <p:animEffect transition="in" filter="dissolve">
                                      <p:cBhvr>
                                        <p:cTn id="39" dur="500"/>
                                        <p:tgtEl>
                                          <p:spTgt spid="51203">
                                            <p:txEl>
                                              <p:pRg st="20" end="20"/>
                                            </p:txEl>
                                          </p:spTgt>
                                        </p:tgtEl>
                                      </p:cBhvr>
                                    </p:animEffect>
                                  </p:childTnLst>
                                </p:cTn>
                              </p:par>
                            </p:childTnLst>
                          </p:cTn>
                        </p:par>
                        <p:par>
                          <p:cTn id="40" fill="hold">
                            <p:stCondLst>
                              <p:cond delay="4500"/>
                            </p:stCondLst>
                            <p:childTnLst>
                              <p:par>
                                <p:cTn id="41" presetID="9" presetClass="entr" presetSubtype="0" fill="hold" grpId="0" nodeType="afterEffect">
                                  <p:stCondLst>
                                    <p:cond delay="0"/>
                                  </p:stCondLst>
                                  <p:childTnLst>
                                    <p:set>
                                      <p:cBhvr>
                                        <p:cTn id="42" dur="1" fill="hold">
                                          <p:stCondLst>
                                            <p:cond delay="0"/>
                                          </p:stCondLst>
                                        </p:cTn>
                                        <p:tgtEl>
                                          <p:spTgt spid="51203">
                                            <p:txEl>
                                              <p:pRg st="22" end="22"/>
                                            </p:txEl>
                                          </p:spTgt>
                                        </p:tgtEl>
                                        <p:attrNameLst>
                                          <p:attrName>style.visibility</p:attrName>
                                        </p:attrNameLst>
                                      </p:cBhvr>
                                      <p:to>
                                        <p:strVal val="visible"/>
                                      </p:to>
                                    </p:set>
                                    <p:animEffect transition="in" filter="dissolve">
                                      <p:cBhvr>
                                        <p:cTn id="43" dur="500"/>
                                        <p:tgtEl>
                                          <p:spTgt spid="51203">
                                            <p:txEl>
                                              <p:pRg st="22" end="2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autoUpdateAnimBg="0"/>
      <p:bldP spid="51203"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sz="2800"/>
              <a:t>Sensory Impairment: Hearing/Vision/Deaf-Blind</a:t>
            </a:r>
          </a:p>
        </p:txBody>
      </p:sp>
      <p:sp>
        <p:nvSpPr>
          <p:cNvPr id="52227" name="Rectangle 3"/>
          <p:cNvSpPr>
            <a:spLocks noGrp="1" noChangeArrowheads="1"/>
          </p:cNvSpPr>
          <p:nvPr>
            <p:ph type="body" idx="1"/>
          </p:nvPr>
        </p:nvSpPr>
        <p:spPr>
          <a:xfrm>
            <a:off x="457200" y="1676400"/>
            <a:ext cx="8229600" cy="4343400"/>
          </a:xfrm>
        </p:spPr>
        <p:txBody>
          <a:bodyPr/>
          <a:lstStyle/>
          <a:p>
            <a:pPr>
              <a:lnSpc>
                <a:spcPct val="80000"/>
              </a:lnSpc>
              <a:buFontTx/>
              <a:buNone/>
            </a:pPr>
            <a:r>
              <a:rPr lang="en-US" sz="1400" b="1" dirty="0">
                <a:effectLst/>
              </a:rPr>
              <a:t>The term shall include the following: </a:t>
            </a:r>
          </a:p>
          <a:p>
            <a:pPr>
              <a:lnSpc>
                <a:spcPct val="80000"/>
              </a:lnSpc>
              <a:buFontTx/>
              <a:buNone/>
            </a:pPr>
            <a:endParaRPr lang="en-US" sz="1400" dirty="0">
              <a:effectLst/>
            </a:endParaRPr>
          </a:p>
          <a:p>
            <a:pPr>
              <a:lnSpc>
                <a:spcPct val="80000"/>
              </a:lnSpc>
              <a:buFontTx/>
              <a:buNone/>
            </a:pPr>
            <a:r>
              <a:rPr lang="en-US" sz="1400" b="1" dirty="0">
                <a:effectLst/>
              </a:rPr>
              <a:t>Hearing</a:t>
            </a:r>
            <a:r>
              <a:rPr lang="en-US" sz="1400" b="1" dirty="0"/>
              <a:t> </a:t>
            </a:r>
            <a:r>
              <a:rPr lang="en-US" sz="1400" dirty="0"/>
              <a:t>- </a:t>
            </a:r>
            <a:r>
              <a:rPr lang="en-US" sz="1400" b="1" dirty="0">
                <a:effectLst/>
              </a:rPr>
              <a:t>The capacity to hear, with amplification, is limited, impaired, or absent and results in one or more of the following: reduced performance in hearing acuity tasks; difficulty with oral communication; and/or difficulty in understanding </a:t>
            </a:r>
            <a:r>
              <a:rPr lang="en-US" sz="1400" b="1" dirty="0" err="1">
                <a:effectLst/>
              </a:rPr>
              <a:t>auditorally</a:t>
            </a:r>
            <a:r>
              <a:rPr lang="en-US" sz="1400" b="1" dirty="0">
                <a:effectLst/>
              </a:rPr>
              <a:t>-presented information in the education environment. The term includes students who are deaf and students who are hard-of -hearing.</a:t>
            </a:r>
          </a:p>
          <a:p>
            <a:pPr>
              <a:lnSpc>
                <a:spcPct val="80000"/>
              </a:lnSpc>
              <a:buFontTx/>
              <a:buNone/>
            </a:pPr>
            <a:endParaRPr lang="en-US" sz="1400" b="1" dirty="0">
              <a:effectLst/>
            </a:endParaRPr>
          </a:p>
          <a:p>
            <a:pPr>
              <a:lnSpc>
                <a:spcPct val="80000"/>
              </a:lnSpc>
              <a:buFontTx/>
              <a:buNone/>
            </a:pPr>
            <a:r>
              <a:rPr lang="en-US" sz="1400" b="1" dirty="0">
                <a:effectLst/>
              </a:rPr>
              <a:t>Vision - The capacity to see, after correction, is limited, impaired, or absent and results in one or more of the following: reduced performance in visual acuity tasks; difficulty with written communication; and/or difficulty with understanding information presented visually in the education environment. The term includes students who are blind and students with limited vision.</a:t>
            </a:r>
          </a:p>
          <a:p>
            <a:pPr>
              <a:lnSpc>
                <a:spcPct val="80000"/>
              </a:lnSpc>
              <a:buFontTx/>
              <a:buNone/>
            </a:pPr>
            <a:endParaRPr lang="en-US" sz="1400" b="1" dirty="0">
              <a:effectLst/>
            </a:endParaRPr>
          </a:p>
          <a:p>
            <a:pPr>
              <a:lnSpc>
                <a:spcPct val="80000"/>
              </a:lnSpc>
              <a:buFontTx/>
              <a:buNone/>
            </a:pPr>
            <a:r>
              <a:rPr lang="en-US" sz="1400" b="1" dirty="0">
                <a:effectLst/>
              </a:rPr>
              <a:t>Deaf-Blind - Concomitant hearing and visual impairments, the combination of which causes severe communication and other developmental and educational needs.</a:t>
            </a:r>
          </a:p>
          <a:p>
            <a:pPr>
              <a:lnSpc>
                <a:spcPct val="80000"/>
              </a:lnSpc>
              <a:buFontTx/>
              <a:buNone/>
            </a:pPr>
            <a:r>
              <a:rPr lang="en-US" sz="1400" b="1" dirty="0">
                <a:effectLst/>
              </a:rPr>
              <a:t> </a:t>
            </a:r>
            <a:r>
              <a:rPr lang="en-US" sz="800" dirty="0"/>
              <a:t>(</a:t>
            </a:r>
            <a:r>
              <a:rPr lang="en-US" sz="800" dirty="0">
                <a:hlinkClick r:id="rId3"/>
              </a:rPr>
              <a:t>www.massdoe/sped</a:t>
            </a:r>
            <a:r>
              <a:rPr lang="en-US" sz="800" dirty="0"/>
              <a:t>)</a:t>
            </a:r>
            <a:br>
              <a:rPr lang="en-US" sz="800" dirty="0"/>
            </a:br>
            <a:endParaRPr lang="en-US" sz="1400" b="1" dirty="0">
              <a:effectLst/>
            </a:endParaRPr>
          </a:p>
          <a:p>
            <a:pPr>
              <a:lnSpc>
                <a:spcPct val="80000"/>
              </a:lnSpc>
              <a:buFontTx/>
              <a:buNone/>
            </a:pPr>
            <a:endParaRPr lang="en-US" sz="1400" b="1" dirty="0">
              <a:effectLst/>
            </a:endParaRPr>
          </a:p>
          <a:p>
            <a:pPr>
              <a:lnSpc>
                <a:spcPct val="80000"/>
              </a:lnSpc>
              <a:buFontTx/>
              <a:buNone/>
            </a:pPr>
            <a:endParaRPr lang="en-US" sz="1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dissolve">
                                      <p:cBhvr>
                                        <p:cTn id="7" dur="500"/>
                                        <p:tgtEl>
                                          <p:spTgt spid="52226"/>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2227">
                                            <p:txEl>
                                              <p:pRg st="0" end="0"/>
                                            </p:txEl>
                                          </p:spTgt>
                                        </p:tgtEl>
                                        <p:attrNameLst>
                                          <p:attrName>style.visibility</p:attrName>
                                        </p:attrNameLst>
                                      </p:cBhvr>
                                      <p:to>
                                        <p:strVal val="visible"/>
                                      </p:to>
                                    </p:set>
                                    <p:animEffect transition="in" filter="dissolve">
                                      <p:cBhvr>
                                        <p:cTn id="11" dur="500"/>
                                        <p:tgtEl>
                                          <p:spTgt spid="52227">
                                            <p:txEl>
                                              <p:pRg st="0" end="0"/>
                                            </p:txEl>
                                          </p:spTgt>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52227">
                                            <p:txEl>
                                              <p:pRg st="2" end="2"/>
                                            </p:txEl>
                                          </p:spTgt>
                                        </p:tgtEl>
                                        <p:attrNameLst>
                                          <p:attrName>style.visibility</p:attrName>
                                        </p:attrNameLst>
                                      </p:cBhvr>
                                      <p:to>
                                        <p:strVal val="visible"/>
                                      </p:to>
                                    </p:set>
                                    <p:animEffect transition="in" filter="dissolve">
                                      <p:cBhvr>
                                        <p:cTn id="15" dur="500"/>
                                        <p:tgtEl>
                                          <p:spTgt spid="52227">
                                            <p:txEl>
                                              <p:pRg st="2" end="2"/>
                                            </p:txEl>
                                          </p:spTgt>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52227">
                                            <p:txEl>
                                              <p:pRg st="4" end="4"/>
                                            </p:txEl>
                                          </p:spTgt>
                                        </p:tgtEl>
                                        <p:attrNameLst>
                                          <p:attrName>style.visibility</p:attrName>
                                        </p:attrNameLst>
                                      </p:cBhvr>
                                      <p:to>
                                        <p:strVal val="visible"/>
                                      </p:to>
                                    </p:set>
                                    <p:animEffect transition="in" filter="dissolve">
                                      <p:cBhvr>
                                        <p:cTn id="19" dur="500"/>
                                        <p:tgtEl>
                                          <p:spTgt spid="52227">
                                            <p:txEl>
                                              <p:pRg st="4" end="4"/>
                                            </p:txEl>
                                          </p:spTgt>
                                        </p:tgtEl>
                                      </p:cBhvr>
                                    </p:animEffect>
                                  </p:childTnLst>
                                </p:cTn>
                              </p:par>
                            </p:childTnLst>
                          </p:cTn>
                        </p:par>
                        <p:par>
                          <p:cTn id="20" fill="hold">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52227">
                                            <p:txEl>
                                              <p:pRg st="6" end="6"/>
                                            </p:txEl>
                                          </p:spTgt>
                                        </p:tgtEl>
                                        <p:attrNameLst>
                                          <p:attrName>style.visibility</p:attrName>
                                        </p:attrNameLst>
                                      </p:cBhvr>
                                      <p:to>
                                        <p:strVal val="visible"/>
                                      </p:to>
                                    </p:set>
                                    <p:animEffect transition="in" filter="dissolve">
                                      <p:cBhvr>
                                        <p:cTn id="23" dur="500"/>
                                        <p:tgtEl>
                                          <p:spTgt spid="52227">
                                            <p:txEl>
                                              <p:pRg st="6" end="6"/>
                                            </p:txEl>
                                          </p:spTgt>
                                        </p:tgtEl>
                                      </p:cBhvr>
                                    </p:animEffect>
                                  </p:childTnLst>
                                </p:cTn>
                              </p:par>
                            </p:childTnLst>
                          </p:cTn>
                        </p:par>
                        <p:par>
                          <p:cTn id="24" fill="hold">
                            <p:stCondLst>
                              <p:cond delay="2500"/>
                            </p:stCondLst>
                            <p:childTnLst>
                              <p:par>
                                <p:cTn id="25" presetID="9" presetClass="entr" presetSubtype="0" fill="hold" grpId="0" nodeType="afterEffect">
                                  <p:stCondLst>
                                    <p:cond delay="0"/>
                                  </p:stCondLst>
                                  <p:childTnLst>
                                    <p:set>
                                      <p:cBhvr>
                                        <p:cTn id="26" dur="1" fill="hold">
                                          <p:stCondLst>
                                            <p:cond delay="0"/>
                                          </p:stCondLst>
                                        </p:cTn>
                                        <p:tgtEl>
                                          <p:spTgt spid="52227">
                                            <p:txEl>
                                              <p:pRg st="7" end="7"/>
                                            </p:txEl>
                                          </p:spTgt>
                                        </p:tgtEl>
                                        <p:attrNameLst>
                                          <p:attrName>style.visibility</p:attrName>
                                        </p:attrNameLst>
                                      </p:cBhvr>
                                      <p:to>
                                        <p:strVal val="visible"/>
                                      </p:to>
                                    </p:set>
                                    <p:animEffect transition="in" filter="dissolve">
                                      <p:cBhvr>
                                        <p:cTn id="27" dur="500"/>
                                        <p:tgtEl>
                                          <p:spTgt spid="5222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autoUpdateAnimBg="0"/>
      <p:bldP spid="52227" grpId="0" build="p"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457200" y="292100"/>
            <a:ext cx="8229600" cy="546100"/>
          </a:xfrm>
        </p:spPr>
        <p:txBody>
          <a:bodyPr/>
          <a:lstStyle/>
          <a:p>
            <a:pPr algn="ctr"/>
            <a:r>
              <a:rPr lang="en-US" sz="2800">
                <a:effectLst/>
              </a:rPr>
              <a:t>Deaf and Hard of Hearing</a:t>
            </a:r>
          </a:p>
        </p:txBody>
      </p:sp>
      <p:sp>
        <p:nvSpPr>
          <p:cNvPr id="53251" name="Rectangle 3"/>
          <p:cNvSpPr>
            <a:spLocks noGrp="1" noChangeArrowheads="1"/>
          </p:cNvSpPr>
          <p:nvPr>
            <p:ph type="body" idx="1"/>
          </p:nvPr>
        </p:nvSpPr>
        <p:spPr>
          <a:xfrm>
            <a:off x="457200" y="990600"/>
            <a:ext cx="8229600" cy="5029200"/>
          </a:xfrm>
        </p:spPr>
        <p:txBody>
          <a:bodyPr/>
          <a:lstStyle/>
          <a:p>
            <a:pPr>
              <a:lnSpc>
                <a:spcPct val="90000"/>
              </a:lnSpc>
              <a:buFontTx/>
              <a:buNone/>
            </a:pPr>
            <a:r>
              <a:rPr lang="en-US" sz="2400"/>
              <a:t>Children with undiagnosed hearing impairment may exhibit the following characteristics: </a:t>
            </a:r>
          </a:p>
          <a:p>
            <a:pPr>
              <a:lnSpc>
                <a:spcPct val="90000"/>
              </a:lnSpc>
            </a:pPr>
            <a:r>
              <a:rPr lang="en-US" sz="2000"/>
              <a:t>have earaches or complain of crackling noises</a:t>
            </a:r>
          </a:p>
          <a:p>
            <a:pPr>
              <a:lnSpc>
                <a:spcPct val="90000"/>
              </a:lnSpc>
            </a:pPr>
            <a:r>
              <a:rPr lang="en-US" sz="2000"/>
              <a:t>Frequently rub ears a lot</a:t>
            </a:r>
          </a:p>
          <a:p>
            <a:pPr>
              <a:lnSpc>
                <a:spcPct val="90000"/>
              </a:lnSpc>
            </a:pPr>
            <a:r>
              <a:rPr lang="en-US" sz="2000"/>
              <a:t>Complain of dizziness or ringing or buzzing in their ears</a:t>
            </a:r>
          </a:p>
          <a:p>
            <a:pPr>
              <a:lnSpc>
                <a:spcPct val="90000"/>
              </a:lnSpc>
            </a:pPr>
            <a:r>
              <a:rPr lang="en-US" sz="2000"/>
              <a:t>Lack attention or appear to daydream</a:t>
            </a:r>
          </a:p>
          <a:p>
            <a:pPr>
              <a:lnSpc>
                <a:spcPct val="90000"/>
              </a:lnSpc>
            </a:pPr>
            <a:r>
              <a:rPr lang="en-US" sz="2000"/>
              <a:t>Not follow directions, ignore or confuse spoken requests or direction</a:t>
            </a:r>
          </a:p>
          <a:p>
            <a:pPr>
              <a:lnSpc>
                <a:spcPct val="90000"/>
              </a:lnSpc>
            </a:pPr>
            <a:r>
              <a:rPr lang="en-US" sz="2000"/>
              <a:t>Turn or tilt head to one side</a:t>
            </a:r>
          </a:p>
          <a:p>
            <a:pPr>
              <a:lnSpc>
                <a:spcPct val="90000"/>
              </a:lnSpc>
            </a:pPr>
            <a:r>
              <a:rPr lang="en-US" sz="2000"/>
              <a:t>Asks for instructions to be repeated, or answers questions inappropriately</a:t>
            </a:r>
          </a:p>
          <a:p>
            <a:pPr>
              <a:lnSpc>
                <a:spcPct val="90000"/>
              </a:lnSpc>
            </a:pPr>
            <a:r>
              <a:rPr lang="en-US" sz="2000"/>
              <a:t>Have poor articulation or grammar</a:t>
            </a:r>
          </a:p>
          <a:p>
            <a:pPr>
              <a:lnSpc>
                <a:spcPct val="90000"/>
              </a:lnSpc>
            </a:pPr>
            <a:r>
              <a:rPr lang="en-US" sz="2000"/>
              <a:t>Complain of not being able to hear</a:t>
            </a:r>
          </a:p>
          <a:p>
            <a:pPr>
              <a:lnSpc>
                <a:spcPct val="90000"/>
              </a:lnSpc>
            </a:pPr>
            <a:r>
              <a:rPr lang="en-US" sz="2000"/>
              <a:t>Have a voice toe that is often inappropriate, is monotone, too loud or too soft, poor modulation or different tones</a:t>
            </a:r>
          </a:p>
          <a:p>
            <a:pPr>
              <a:lnSpc>
                <a:spcPct val="90000"/>
              </a:lnSpc>
            </a:pPr>
            <a:endParaRPr lang="en-US" sz="2000"/>
          </a:p>
          <a:p>
            <a:pPr>
              <a:lnSpc>
                <a:spcPct val="90000"/>
              </a:lnSpc>
            </a:pPr>
            <a:endParaRPr lang="en-US" sz="2000"/>
          </a:p>
          <a:p>
            <a:pPr>
              <a:lnSpc>
                <a:spcPct val="90000"/>
              </a:lnSpc>
            </a:pPr>
            <a:endParaRPr lang="en-US" sz="2000"/>
          </a:p>
          <a:p>
            <a:pPr>
              <a:lnSpc>
                <a:spcPct val="90000"/>
              </a:lnSpc>
            </a:pPr>
            <a:endParaRPr lang="en-US" sz="2000"/>
          </a:p>
          <a:p>
            <a:pPr>
              <a:lnSpc>
                <a:spcPct val="90000"/>
              </a:lnSpc>
            </a:pPr>
            <a:endParaRPr lang="en-US" sz="2000"/>
          </a:p>
          <a:p>
            <a:pPr>
              <a:lnSpc>
                <a:spcPct val="90000"/>
              </a:lnSpc>
            </a:pPr>
            <a:endParaRPr lang="en-US" sz="200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457200" y="292100"/>
            <a:ext cx="8229600" cy="774700"/>
          </a:xfrm>
        </p:spPr>
        <p:txBody>
          <a:bodyPr>
            <a:normAutofit fontScale="90000"/>
          </a:bodyPr>
          <a:lstStyle/>
          <a:p>
            <a:r>
              <a:rPr lang="en-US" sz="2400"/>
              <a:t>Tips for working with children with Hearing Impairments</a:t>
            </a:r>
          </a:p>
        </p:txBody>
      </p:sp>
      <p:sp>
        <p:nvSpPr>
          <p:cNvPr id="54275" name="Rectangle 3"/>
          <p:cNvSpPr>
            <a:spLocks noGrp="1" noChangeArrowheads="1"/>
          </p:cNvSpPr>
          <p:nvPr>
            <p:ph type="body" idx="1"/>
          </p:nvPr>
        </p:nvSpPr>
        <p:spPr>
          <a:xfrm>
            <a:off x="457200" y="1295400"/>
            <a:ext cx="8229600" cy="4724400"/>
          </a:xfrm>
        </p:spPr>
        <p:txBody>
          <a:bodyPr/>
          <a:lstStyle/>
          <a:p>
            <a:r>
              <a:rPr lang="en-US" sz="1800" dirty="0"/>
              <a:t>Refer family to pediatrician</a:t>
            </a:r>
          </a:p>
          <a:p>
            <a:r>
              <a:rPr lang="en-US" sz="1800" dirty="0"/>
              <a:t>If the child has definite </a:t>
            </a:r>
            <a:r>
              <a:rPr lang="en-US" sz="1800"/>
              <a:t>diagnosis </a:t>
            </a:r>
            <a:r>
              <a:rPr lang="en-US" sz="1800" smtClean="0"/>
              <a:t>request </a:t>
            </a:r>
            <a:r>
              <a:rPr lang="en-US" sz="1800"/>
              <a:t>strategies based on classroom environment</a:t>
            </a:r>
          </a:p>
          <a:p>
            <a:r>
              <a:rPr lang="en-US" sz="1800" dirty="0"/>
              <a:t>Try and obtain eye contact when interacting with the child</a:t>
            </a:r>
          </a:p>
          <a:p>
            <a:r>
              <a:rPr lang="en-US" sz="1800" dirty="0"/>
              <a:t>Use touch or visual cues to get the child’s attention</a:t>
            </a:r>
          </a:p>
          <a:p>
            <a:r>
              <a:rPr lang="en-US" sz="1800" dirty="0"/>
              <a:t>In small group activities pair the child with a more verbal classmate</a:t>
            </a:r>
          </a:p>
          <a:p>
            <a:r>
              <a:rPr lang="en-US" sz="1800" dirty="0"/>
              <a:t>Use gestures to reinforce verbal messages</a:t>
            </a:r>
          </a:p>
          <a:p>
            <a:r>
              <a:rPr lang="en-US" sz="1800" dirty="0"/>
              <a:t>Speak clearly </a:t>
            </a:r>
          </a:p>
          <a:p>
            <a:r>
              <a:rPr lang="en-US" sz="1800" dirty="0"/>
              <a:t>Give simple concise directions</a:t>
            </a:r>
          </a:p>
          <a:p>
            <a:r>
              <a:rPr lang="en-US" sz="1800" dirty="0"/>
              <a:t>Face the child when you are talking to him/her position the child facing the speaker </a:t>
            </a:r>
          </a:p>
          <a:p>
            <a:r>
              <a:rPr lang="en-US" sz="1800" dirty="0"/>
              <a:t>Use simple language</a:t>
            </a:r>
          </a:p>
          <a:p>
            <a:r>
              <a:rPr lang="en-US" sz="1800" dirty="0"/>
              <a:t>Use puppets. Felt boards and visual aids to encourage language and social interactions</a:t>
            </a:r>
          </a:p>
          <a:p>
            <a:endParaRPr lang="en-US" sz="1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57200" y="292100"/>
            <a:ext cx="8229600" cy="546100"/>
          </a:xfrm>
        </p:spPr>
        <p:txBody>
          <a:bodyPr>
            <a:normAutofit fontScale="90000"/>
          </a:bodyPr>
          <a:lstStyle/>
          <a:p>
            <a:pPr algn="ctr"/>
            <a:r>
              <a:rPr lang="en-US" sz="3200"/>
              <a:t>Children with Visual Impairments</a:t>
            </a:r>
          </a:p>
        </p:txBody>
      </p:sp>
      <p:sp>
        <p:nvSpPr>
          <p:cNvPr id="55299" name="Rectangle 3"/>
          <p:cNvSpPr>
            <a:spLocks noGrp="1" noChangeArrowheads="1"/>
          </p:cNvSpPr>
          <p:nvPr>
            <p:ph type="body" idx="1"/>
          </p:nvPr>
        </p:nvSpPr>
        <p:spPr>
          <a:xfrm>
            <a:off x="457200" y="1143000"/>
            <a:ext cx="8229600" cy="4876800"/>
          </a:xfrm>
        </p:spPr>
        <p:txBody>
          <a:bodyPr/>
          <a:lstStyle/>
          <a:p>
            <a:pPr>
              <a:lnSpc>
                <a:spcPct val="90000"/>
              </a:lnSpc>
              <a:buFontTx/>
              <a:buNone/>
            </a:pPr>
            <a:r>
              <a:rPr lang="en-US" sz="1600" b="1"/>
              <a:t>Children who have visual impairments may exhibit some of the following behaviors:</a:t>
            </a:r>
          </a:p>
          <a:p>
            <a:pPr>
              <a:lnSpc>
                <a:spcPct val="90000"/>
              </a:lnSpc>
            </a:pPr>
            <a:r>
              <a:rPr lang="en-US" sz="1600" b="1"/>
              <a:t>They may be sensitive to light</a:t>
            </a:r>
          </a:p>
          <a:p>
            <a:pPr>
              <a:lnSpc>
                <a:spcPct val="90000"/>
              </a:lnSpc>
            </a:pPr>
            <a:r>
              <a:rPr lang="en-US" sz="1600" b="1"/>
              <a:t>See well one day and not the next</a:t>
            </a:r>
          </a:p>
          <a:p>
            <a:pPr>
              <a:lnSpc>
                <a:spcPct val="90000"/>
              </a:lnSpc>
            </a:pPr>
            <a:r>
              <a:rPr lang="en-US" sz="1600" b="1"/>
              <a:t>Have eyes that are crossed, resulting in abnormal alignment of the gaze in one or both of their eyes.</a:t>
            </a:r>
          </a:p>
          <a:p>
            <a:pPr>
              <a:lnSpc>
                <a:spcPct val="90000"/>
              </a:lnSpc>
            </a:pPr>
            <a:r>
              <a:rPr lang="en-US" sz="1600" b="1"/>
              <a:t>Appear to have their eyes semi-closed or to be squinting</a:t>
            </a:r>
          </a:p>
          <a:p>
            <a:pPr>
              <a:lnSpc>
                <a:spcPct val="90000"/>
              </a:lnSpc>
            </a:pPr>
            <a:r>
              <a:rPr lang="en-US" sz="1600" b="1"/>
              <a:t>Have muscular problems in which one eye may appear to be focusing in an opposite direction from the other</a:t>
            </a:r>
          </a:p>
          <a:p>
            <a:pPr>
              <a:lnSpc>
                <a:spcPct val="90000"/>
              </a:lnSpc>
            </a:pPr>
            <a:r>
              <a:rPr lang="en-US" sz="1600" b="1"/>
              <a:t>Rub eyes excessively, shut or cover one eye, blink or squint more than usual</a:t>
            </a:r>
          </a:p>
          <a:p>
            <a:pPr>
              <a:lnSpc>
                <a:spcPct val="90000"/>
              </a:lnSpc>
            </a:pPr>
            <a:r>
              <a:rPr lang="en-US" sz="1600" b="1"/>
              <a:t>Appear to tilt or thrust head forward</a:t>
            </a:r>
          </a:p>
          <a:p>
            <a:pPr>
              <a:lnSpc>
                <a:spcPct val="90000"/>
              </a:lnSpc>
            </a:pPr>
            <a:r>
              <a:rPr lang="en-US" sz="1600" b="1"/>
              <a:t>Complain of dizziness, headaches, nausea or being unable to see</a:t>
            </a:r>
          </a:p>
          <a:p>
            <a:pPr>
              <a:lnSpc>
                <a:spcPct val="90000"/>
              </a:lnSpc>
            </a:pPr>
            <a:r>
              <a:rPr lang="en-US" sz="1600" b="1"/>
              <a:t>Stumble and trip over small objects.</a:t>
            </a:r>
          </a:p>
          <a:p>
            <a:pPr>
              <a:lnSpc>
                <a:spcPct val="90000"/>
              </a:lnSpc>
            </a:pPr>
            <a:r>
              <a:rPr lang="en-US" sz="1600" b="1"/>
              <a:t>Avoid visual activities such as books, drawing, small pegboards , or puzzles</a:t>
            </a:r>
          </a:p>
          <a:p>
            <a:pPr>
              <a:lnSpc>
                <a:spcPct val="90000"/>
              </a:lnSpc>
            </a:pPr>
            <a:r>
              <a:rPr lang="en-US" sz="1600" b="1"/>
              <a:t>Hold objects close to, or far away from eyes, lean over objects to observe more closely</a:t>
            </a:r>
          </a:p>
          <a:p>
            <a:pPr>
              <a:lnSpc>
                <a:spcPct val="90000"/>
              </a:lnSpc>
            </a:pPr>
            <a:r>
              <a:rPr lang="en-US" sz="1600" b="1"/>
              <a:t>Exhibit inattentive behavior especially when visual attention is required.</a:t>
            </a:r>
          </a:p>
          <a:p>
            <a:pPr>
              <a:lnSpc>
                <a:spcPct val="90000"/>
              </a:lnSpc>
            </a:pPr>
            <a:endParaRPr lang="en-US" sz="1600" b="1"/>
          </a:p>
          <a:p>
            <a:pPr>
              <a:lnSpc>
                <a:spcPct val="90000"/>
              </a:lnSpc>
            </a:pPr>
            <a:endParaRPr lang="en-US" sz="1600" b="1"/>
          </a:p>
          <a:p>
            <a:pPr>
              <a:lnSpc>
                <a:spcPct val="90000"/>
              </a:lnSpc>
            </a:pPr>
            <a:endParaRPr lang="en-US" sz="1600" b="1">
              <a:effectLst/>
            </a:endParaRPr>
          </a:p>
          <a:p>
            <a:pPr>
              <a:lnSpc>
                <a:spcPct val="90000"/>
              </a:lnSpc>
              <a:buFontTx/>
              <a:buNone/>
            </a:pPr>
            <a:endParaRPr lang="en-US" sz="1600" b="1"/>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292100"/>
            <a:ext cx="8229600" cy="622300"/>
          </a:xfrm>
        </p:spPr>
        <p:txBody>
          <a:bodyPr>
            <a:normAutofit fontScale="90000"/>
          </a:bodyPr>
          <a:lstStyle/>
          <a:p>
            <a:r>
              <a:rPr lang="en-US" sz="2400"/>
              <a:t>Strategies to support Children with Visual Impairments</a:t>
            </a:r>
          </a:p>
        </p:txBody>
      </p:sp>
      <p:sp>
        <p:nvSpPr>
          <p:cNvPr id="56323" name="Rectangle 3"/>
          <p:cNvSpPr>
            <a:spLocks noGrp="1" noChangeArrowheads="1"/>
          </p:cNvSpPr>
          <p:nvPr>
            <p:ph type="body" idx="1"/>
          </p:nvPr>
        </p:nvSpPr>
        <p:spPr>
          <a:xfrm>
            <a:off x="457200" y="990600"/>
            <a:ext cx="8229600" cy="5029200"/>
          </a:xfrm>
        </p:spPr>
        <p:txBody>
          <a:bodyPr>
            <a:normAutofit lnSpcReduction="10000"/>
          </a:bodyPr>
          <a:lstStyle/>
          <a:p>
            <a:r>
              <a:rPr lang="en-US" sz="1800"/>
              <a:t>Present objects at different visual angles; show moving as well as stationary objects.</a:t>
            </a:r>
          </a:p>
          <a:p>
            <a:r>
              <a:rPr lang="en-US" sz="1800"/>
              <a:t>Accompany presentations, directions etc, with as many verbal descriptions as possible.</a:t>
            </a:r>
          </a:p>
          <a:p>
            <a:r>
              <a:rPr lang="en-US" sz="1800"/>
              <a:t>Maintain good lighting, enlist the parents help in determining the best light</a:t>
            </a:r>
          </a:p>
          <a:p>
            <a:r>
              <a:rPr lang="en-US" sz="1800"/>
              <a:t>Use language full of descriptions</a:t>
            </a:r>
          </a:p>
          <a:p>
            <a:r>
              <a:rPr lang="en-US" sz="1800"/>
              <a:t>Use names, and wear a bell or other noisemaker so that the visually impaired child will know you are near</a:t>
            </a:r>
          </a:p>
          <a:p>
            <a:r>
              <a:rPr lang="en-US" sz="1800"/>
              <a:t>Use your voice to communicate feeling, tone and volume can communicate happiness, sadness, anger etc</a:t>
            </a:r>
          </a:p>
          <a:p>
            <a:r>
              <a:rPr lang="en-US" sz="1800"/>
              <a:t>If stickers are used as rewards purchase scratch and sniff stickers, they may have more meaning to a visually impaired child. </a:t>
            </a:r>
          </a:p>
          <a:p>
            <a:r>
              <a:rPr lang="en-US" sz="1800"/>
              <a:t>Keep materials well organized, a visually impaired child needs to find play materials where they expect to find them</a:t>
            </a:r>
          </a:p>
          <a:p>
            <a:r>
              <a:rPr lang="en-US" sz="1800"/>
              <a:t>Relate direction to body parts i.e. You dropped your paper near your right foot</a:t>
            </a:r>
          </a:p>
          <a:p>
            <a:endParaRPr lang="en-US" sz="1800"/>
          </a:p>
          <a:p>
            <a:endParaRPr lang="en-US" sz="1800"/>
          </a:p>
          <a:p>
            <a:endParaRPr lang="en-US" sz="180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a:xfrm>
            <a:off x="381000" y="152400"/>
            <a:ext cx="8229600" cy="1828800"/>
          </a:xfrm>
        </p:spPr>
        <p:txBody>
          <a:bodyPr>
            <a:normAutofit fontScale="90000"/>
          </a:bodyPr>
          <a:lstStyle/>
          <a:p>
            <a:r>
              <a:rPr lang="en-US" sz="1400" b="1" dirty="0"/>
              <a:t>Communication Impairment: The capacity to use expressive and/or receptive language is significantly limited, impaired, or delayed and is exhibited by difficulties in one or more of the following areas: speech, such as articulation and/or voice; conveying, understanding, or using spoken, written, or symbolic language. The term may include a student with impaired articulation, stuttering, language impairment, or voice impairment if such impairment adversely affects the student's educational performance. </a:t>
            </a:r>
            <a:br>
              <a:rPr lang="en-US" sz="1400" b="1" dirty="0"/>
            </a:br>
            <a:r>
              <a:rPr lang="en-US" sz="1200" dirty="0"/>
              <a:t>(</a:t>
            </a:r>
            <a:r>
              <a:rPr lang="en-US" sz="1200" dirty="0">
                <a:hlinkClick r:id="rId3"/>
              </a:rPr>
              <a:t>www.massdoe/sped</a:t>
            </a:r>
            <a:r>
              <a:rPr lang="en-US" sz="1200" dirty="0"/>
              <a:t>)</a:t>
            </a:r>
            <a:br>
              <a:rPr lang="en-US" sz="1200" dirty="0"/>
            </a:br>
            <a:r>
              <a:rPr lang="en-US" sz="1400" b="1" dirty="0"/>
              <a:t/>
            </a:r>
            <a:br>
              <a:rPr lang="en-US" sz="1400" b="1" dirty="0"/>
            </a:br>
            <a:endParaRPr lang="en-US" sz="1400" b="1" dirty="0"/>
          </a:p>
        </p:txBody>
      </p:sp>
      <p:sp>
        <p:nvSpPr>
          <p:cNvPr id="58371" name="Rectangle 3"/>
          <p:cNvSpPr>
            <a:spLocks noGrp="1" noChangeArrowheads="1"/>
          </p:cNvSpPr>
          <p:nvPr>
            <p:ph type="body" idx="1"/>
          </p:nvPr>
        </p:nvSpPr>
        <p:spPr>
          <a:xfrm>
            <a:off x="609600" y="1981200"/>
            <a:ext cx="8229600" cy="4419600"/>
          </a:xfrm>
        </p:spPr>
        <p:txBody>
          <a:bodyPr>
            <a:normAutofit fontScale="92500"/>
          </a:bodyPr>
          <a:lstStyle/>
          <a:p>
            <a:pPr>
              <a:lnSpc>
                <a:spcPct val="90000"/>
              </a:lnSpc>
              <a:buFontTx/>
              <a:buNone/>
            </a:pPr>
            <a:r>
              <a:rPr lang="en-US" sz="1400" b="1" dirty="0"/>
              <a:t>	A child with a communication problem may present many different symptoms. These may include difficulty following directions, attending to a conversation, pronouncing words, perceiving what was said, expressing oneself, or being understood because of a stutter or a hoarse voice. </a:t>
            </a:r>
          </a:p>
          <a:p>
            <a:pPr>
              <a:lnSpc>
                <a:spcPct val="90000"/>
              </a:lnSpc>
              <a:buFontTx/>
              <a:buNone/>
            </a:pPr>
            <a:endParaRPr lang="en-US" sz="1400" b="1" dirty="0"/>
          </a:p>
          <a:p>
            <a:pPr>
              <a:lnSpc>
                <a:spcPct val="90000"/>
              </a:lnSpc>
              <a:buFontTx/>
              <a:buNone/>
            </a:pPr>
            <a:r>
              <a:rPr lang="en-US" sz="1400" b="1" dirty="0"/>
              <a:t>	Problems with language may involve difficulty expressing ideas coherently, learning new vocabulary, understanding questions, following directions, recalling information, understanding and remembering something that has just been said, reading at a satisfactory pace, comprehending spoken or read material, learning the alphabet, identifying sounds that correspond to letters, perceiving the correct order of letters in words, and possibly, spelling. </a:t>
            </a:r>
          </a:p>
          <a:p>
            <a:pPr>
              <a:lnSpc>
                <a:spcPct val="90000"/>
              </a:lnSpc>
              <a:buFontTx/>
              <a:buNone/>
            </a:pPr>
            <a:endParaRPr lang="en-US" sz="1400" b="1" dirty="0"/>
          </a:p>
          <a:p>
            <a:pPr>
              <a:lnSpc>
                <a:spcPct val="90000"/>
              </a:lnSpc>
              <a:buFontTx/>
              <a:buNone/>
            </a:pPr>
            <a:r>
              <a:rPr lang="en-US" sz="1400" b="1" dirty="0"/>
              <a:t>	Difficulties with speech may include being unintelligible due to a motor problem or due to poor learning. Sounding hoarse, breathy or harsh may be due to a voice problem. Stuttering also affects speech intelligibility because the child's flow of speech is interrupted. </a:t>
            </a:r>
          </a:p>
          <a:p>
            <a:pPr>
              <a:lnSpc>
                <a:spcPct val="90000"/>
              </a:lnSpc>
              <a:buFontTx/>
              <a:buNone/>
            </a:pPr>
            <a:endParaRPr lang="en-US" sz="1400" b="1" dirty="0"/>
          </a:p>
          <a:p>
            <a:pPr>
              <a:lnSpc>
                <a:spcPct val="90000"/>
              </a:lnSpc>
              <a:buFontTx/>
              <a:buNone/>
            </a:pPr>
            <a:r>
              <a:rPr lang="en-US" sz="1400" b="1" dirty="0"/>
              <a:t>	Many communication problems can be improved by therapy. Some problems may never be "cured," but children can learn new strategies to overcome their difficulties (e.g., attention deficit or stuttering). Some children may be able to overcome their deficits as they grow older (e.g., mild language delays), while others may compensate by communicating through electronic means (e.g., an augmentative communication device or hearing aid). </a:t>
            </a:r>
          </a:p>
          <a:p>
            <a:pPr>
              <a:lnSpc>
                <a:spcPct val="90000"/>
              </a:lnSpc>
              <a:buFontTx/>
              <a:buNone/>
            </a:pPr>
            <a:r>
              <a:rPr lang="en-US" sz="800" dirty="0"/>
              <a:t/>
            </a:r>
            <a:br>
              <a:rPr lang="en-US" sz="800" dirty="0"/>
            </a:br>
            <a:endParaRPr lang="en-US" sz="1400" b="1" dirty="0"/>
          </a:p>
          <a:p>
            <a:pPr>
              <a:lnSpc>
                <a:spcPct val="90000"/>
              </a:lnSpc>
              <a:buFontTx/>
              <a:buNone/>
            </a:pPr>
            <a:endParaRPr lang="en-US" sz="14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9"/>
            <a:ext cx="8229600" cy="3166872"/>
          </a:xfrm>
        </p:spPr>
        <p:txBody>
          <a:bodyPr>
            <a:normAutofit fontScale="92500" lnSpcReduction="10000"/>
          </a:bodyPr>
          <a:lstStyle/>
          <a:p>
            <a:endParaRPr lang="en-US" dirty="0" smtClean="0"/>
          </a:p>
          <a:p>
            <a:endParaRPr lang="en-US" dirty="0" smtClean="0"/>
          </a:p>
          <a:p>
            <a:endParaRPr lang="en-US" dirty="0" smtClean="0"/>
          </a:p>
          <a:p>
            <a:r>
              <a:rPr lang="en-US" dirty="0" smtClean="0"/>
              <a:t>People  first language helps promote inclusion by taking away the words that can hurt, demean, or stereotype people with disabilities.  In this activity re-write the statement using people first language.  </a:t>
            </a:r>
            <a:endParaRPr lang="en-US" dirty="0"/>
          </a:p>
        </p:txBody>
      </p:sp>
      <p:sp>
        <p:nvSpPr>
          <p:cNvPr id="3" name="Title 2"/>
          <p:cNvSpPr>
            <a:spLocks noGrp="1"/>
          </p:cNvSpPr>
          <p:nvPr>
            <p:ph type="title"/>
          </p:nvPr>
        </p:nvSpPr>
        <p:spPr/>
        <p:txBody>
          <a:bodyPr>
            <a:normAutofit fontScale="90000"/>
          </a:bodyPr>
          <a:lstStyle/>
          <a:p>
            <a:pPr algn="ctr"/>
            <a:r>
              <a:rPr lang="en-US" dirty="0" smtClean="0"/>
              <a:t>Opening Activity: </a:t>
            </a:r>
            <a:br>
              <a:rPr lang="en-US" dirty="0" smtClean="0"/>
            </a:br>
            <a:r>
              <a:rPr lang="en-US" dirty="0" smtClean="0"/>
              <a:t>People First Language</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292100"/>
            <a:ext cx="8229600" cy="774700"/>
          </a:xfrm>
        </p:spPr>
        <p:txBody>
          <a:bodyPr/>
          <a:lstStyle/>
          <a:p>
            <a:r>
              <a:rPr lang="en-US" sz="2400"/>
              <a:t>Children with Speech Impairments</a:t>
            </a:r>
          </a:p>
        </p:txBody>
      </p:sp>
      <p:sp>
        <p:nvSpPr>
          <p:cNvPr id="59395" name="Rectangle 3"/>
          <p:cNvSpPr>
            <a:spLocks noGrp="1" noChangeArrowheads="1"/>
          </p:cNvSpPr>
          <p:nvPr>
            <p:ph type="body" idx="1"/>
          </p:nvPr>
        </p:nvSpPr>
        <p:spPr>
          <a:xfrm>
            <a:off x="457200" y="1219200"/>
            <a:ext cx="8229600" cy="4800600"/>
          </a:xfrm>
        </p:spPr>
        <p:txBody>
          <a:bodyPr>
            <a:normAutofit lnSpcReduction="10000"/>
          </a:bodyPr>
          <a:lstStyle/>
          <a:p>
            <a:pPr>
              <a:lnSpc>
                <a:spcPct val="90000"/>
              </a:lnSpc>
              <a:buFontTx/>
              <a:buNone/>
            </a:pPr>
            <a:r>
              <a:rPr lang="en-US" sz="1800" dirty="0"/>
              <a:t>Some children have speech impairments which means they have problems with the oral production of language.  </a:t>
            </a:r>
          </a:p>
          <a:p>
            <a:pPr>
              <a:lnSpc>
                <a:spcPct val="90000"/>
              </a:lnSpc>
            </a:pPr>
            <a:r>
              <a:rPr lang="en-US" sz="1800" dirty="0"/>
              <a:t>Have excessive drooling, resulting from weakness of the jaw, tongue, or lips</a:t>
            </a:r>
          </a:p>
          <a:p>
            <a:pPr>
              <a:lnSpc>
                <a:spcPct val="90000"/>
              </a:lnSpc>
            </a:pPr>
            <a:r>
              <a:rPr lang="en-US" sz="1800" dirty="0"/>
              <a:t>Become easily frustrated, stamping feet and blinking eyes</a:t>
            </a:r>
          </a:p>
          <a:p>
            <a:pPr>
              <a:lnSpc>
                <a:spcPct val="90000"/>
              </a:lnSpc>
            </a:pPr>
            <a:r>
              <a:rPr lang="en-US" sz="1800" dirty="0"/>
              <a:t>Lack eye contact</a:t>
            </a:r>
          </a:p>
          <a:p>
            <a:pPr>
              <a:lnSpc>
                <a:spcPct val="90000"/>
              </a:lnSpc>
            </a:pPr>
            <a:r>
              <a:rPr lang="en-US" sz="1800" dirty="0"/>
              <a:t>Have poor oral motor coordination</a:t>
            </a:r>
          </a:p>
          <a:p>
            <a:pPr>
              <a:lnSpc>
                <a:spcPct val="90000"/>
              </a:lnSpc>
            </a:pPr>
            <a:r>
              <a:rPr lang="en-US" sz="1800" dirty="0"/>
              <a:t>Distort standard sounds</a:t>
            </a:r>
          </a:p>
          <a:p>
            <a:pPr>
              <a:lnSpc>
                <a:spcPct val="90000"/>
              </a:lnSpc>
            </a:pPr>
            <a:r>
              <a:rPr lang="en-US" sz="1800" dirty="0"/>
              <a:t>Substitute one sound for another</a:t>
            </a:r>
          </a:p>
          <a:p>
            <a:pPr>
              <a:lnSpc>
                <a:spcPct val="90000"/>
              </a:lnSpc>
            </a:pPr>
            <a:r>
              <a:rPr lang="en-US" sz="1800" dirty="0"/>
              <a:t>Omit sounds that should be present</a:t>
            </a:r>
          </a:p>
          <a:p>
            <a:pPr>
              <a:lnSpc>
                <a:spcPct val="90000"/>
              </a:lnSpc>
            </a:pPr>
            <a:r>
              <a:rPr lang="en-US" sz="1800" dirty="0"/>
              <a:t>Have unusual quality, pitch, and intensity when they speak</a:t>
            </a:r>
          </a:p>
          <a:p>
            <a:pPr>
              <a:lnSpc>
                <a:spcPct val="90000"/>
              </a:lnSpc>
            </a:pPr>
            <a:r>
              <a:rPr lang="en-US" sz="1800" dirty="0"/>
              <a:t>Children with fluency problems may hesitate, repeat words or stutter or stammer</a:t>
            </a:r>
          </a:p>
          <a:p>
            <a:pPr>
              <a:lnSpc>
                <a:spcPct val="90000"/>
              </a:lnSpc>
              <a:buFontTx/>
              <a:buNone/>
            </a:pPr>
            <a:r>
              <a:rPr lang="en-US" sz="1800" dirty="0"/>
              <a:t>The best way to support these children is to model correct pronunciation for them.    Do not correct them! Do not interrupt or rush them when they speak.  Encourage them to participate in activities that involve language but do not single them out.  Do </a:t>
            </a:r>
            <a:r>
              <a:rPr lang="en-US" sz="1800" b="1" dirty="0" smtClean="0"/>
              <a:t>not</a:t>
            </a:r>
            <a:r>
              <a:rPr lang="en-US" sz="1800" dirty="0" smtClean="0"/>
              <a:t> pressure </a:t>
            </a:r>
            <a:r>
              <a:rPr lang="en-US" sz="1800" dirty="0"/>
              <a:t>or demand that they talk</a:t>
            </a:r>
          </a:p>
          <a:p>
            <a:pPr>
              <a:lnSpc>
                <a:spcPct val="90000"/>
              </a:lnSpc>
            </a:pPr>
            <a:endParaRPr lang="en-US" sz="1800" dirty="0"/>
          </a:p>
          <a:p>
            <a:pPr>
              <a:lnSpc>
                <a:spcPct val="90000"/>
              </a:lnSpc>
            </a:pPr>
            <a:endParaRPr lang="en-US" sz="1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idx="4294967295"/>
          </p:nvPr>
        </p:nvSpPr>
        <p:spPr>
          <a:xfrm>
            <a:off x="0" y="228600"/>
            <a:ext cx="8229600" cy="457200"/>
          </a:xfrm>
        </p:spPr>
        <p:txBody>
          <a:bodyPr>
            <a:normAutofit fontScale="90000"/>
          </a:bodyPr>
          <a:lstStyle/>
          <a:p>
            <a:pPr algn="ctr"/>
            <a:r>
              <a:rPr lang="en-US" sz="2800"/>
              <a:t>Children with Language Problems</a:t>
            </a:r>
          </a:p>
        </p:txBody>
      </p:sp>
      <p:sp>
        <p:nvSpPr>
          <p:cNvPr id="60419" name="Rectangle 3"/>
          <p:cNvSpPr>
            <a:spLocks noGrp="1" noChangeArrowheads="1"/>
          </p:cNvSpPr>
          <p:nvPr>
            <p:ph type="body" sz="half" idx="4294967295"/>
          </p:nvPr>
        </p:nvSpPr>
        <p:spPr>
          <a:xfrm>
            <a:off x="0" y="838200"/>
            <a:ext cx="4038600" cy="5791200"/>
          </a:xfrm>
        </p:spPr>
        <p:txBody>
          <a:bodyPr>
            <a:normAutofit fontScale="92500"/>
          </a:bodyPr>
          <a:lstStyle/>
          <a:p>
            <a:pPr>
              <a:lnSpc>
                <a:spcPct val="80000"/>
              </a:lnSpc>
              <a:buFontTx/>
              <a:buNone/>
            </a:pPr>
            <a:endParaRPr lang="en-US" sz="900" b="1" dirty="0">
              <a:effectLst/>
            </a:endParaRPr>
          </a:p>
          <a:p>
            <a:pPr>
              <a:lnSpc>
                <a:spcPct val="80000"/>
              </a:lnSpc>
              <a:buFontTx/>
              <a:buNone/>
            </a:pPr>
            <a:r>
              <a:rPr lang="en-US" sz="1400" b="1" dirty="0">
                <a:effectLst/>
              </a:rPr>
              <a:t>If a child has a receptive language issues they may:</a:t>
            </a:r>
          </a:p>
          <a:p>
            <a:pPr>
              <a:lnSpc>
                <a:spcPct val="80000"/>
              </a:lnSpc>
              <a:buFontTx/>
              <a:buNone/>
            </a:pPr>
            <a:endParaRPr lang="en-US" sz="1400" b="1" dirty="0">
              <a:effectLst/>
            </a:endParaRPr>
          </a:p>
          <a:p>
            <a:pPr>
              <a:lnSpc>
                <a:spcPct val="80000"/>
              </a:lnSpc>
            </a:pPr>
            <a:r>
              <a:rPr lang="en-US" sz="1400" b="1" dirty="0">
                <a:effectLst/>
              </a:rPr>
              <a:t>Become easily frustrated or distracted, have a poor attention span</a:t>
            </a:r>
          </a:p>
          <a:p>
            <a:pPr>
              <a:lnSpc>
                <a:spcPct val="80000"/>
              </a:lnSpc>
            </a:pPr>
            <a:r>
              <a:rPr lang="en-US" sz="1400" b="1" dirty="0">
                <a:effectLst/>
              </a:rPr>
              <a:t>Repeat certain verbal responses over and over</a:t>
            </a:r>
          </a:p>
          <a:p>
            <a:pPr>
              <a:lnSpc>
                <a:spcPct val="80000"/>
              </a:lnSpc>
            </a:pPr>
            <a:r>
              <a:rPr lang="en-US" sz="1400" b="1" dirty="0">
                <a:effectLst/>
              </a:rPr>
              <a:t>Have poor learning how to learn skills</a:t>
            </a:r>
          </a:p>
          <a:p>
            <a:pPr>
              <a:lnSpc>
                <a:spcPct val="80000"/>
              </a:lnSpc>
            </a:pPr>
            <a:r>
              <a:rPr lang="en-US" sz="1400" b="1" dirty="0">
                <a:effectLst/>
              </a:rPr>
              <a:t>Have a history of delayed language development</a:t>
            </a:r>
          </a:p>
          <a:p>
            <a:pPr>
              <a:lnSpc>
                <a:spcPct val="80000"/>
              </a:lnSpc>
            </a:pPr>
            <a:r>
              <a:rPr lang="en-US" sz="1400" b="1" dirty="0">
                <a:effectLst/>
              </a:rPr>
              <a:t>Have poor listening skills</a:t>
            </a:r>
          </a:p>
          <a:p>
            <a:pPr>
              <a:lnSpc>
                <a:spcPct val="80000"/>
              </a:lnSpc>
            </a:pPr>
            <a:r>
              <a:rPr lang="en-US" sz="1400" b="1" dirty="0">
                <a:effectLst/>
              </a:rPr>
              <a:t>Understand only a few words or phrases.</a:t>
            </a:r>
          </a:p>
          <a:p>
            <a:pPr>
              <a:lnSpc>
                <a:spcPct val="80000"/>
              </a:lnSpc>
            </a:pPr>
            <a:r>
              <a:rPr lang="en-US" sz="1400" b="1" dirty="0">
                <a:effectLst/>
              </a:rPr>
              <a:t>Find it difficult to follow simple commands</a:t>
            </a:r>
          </a:p>
          <a:p>
            <a:pPr>
              <a:lnSpc>
                <a:spcPct val="80000"/>
              </a:lnSpc>
            </a:pPr>
            <a:r>
              <a:rPr lang="en-US" sz="1400" b="1" dirty="0">
                <a:effectLst/>
              </a:rPr>
              <a:t>Not able to carryout verbal instructions unless accompanied by gestures</a:t>
            </a:r>
          </a:p>
          <a:p>
            <a:pPr>
              <a:lnSpc>
                <a:spcPct val="80000"/>
              </a:lnSpc>
            </a:pPr>
            <a:r>
              <a:rPr lang="en-US" sz="1400" b="1" dirty="0">
                <a:effectLst/>
              </a:rPr>
              <a:t>Not attend during circle or story times</a:t>
            </a:r>
          </a:p>
          <a:p>
            <a:pPr>
              <a:lnSpc>
                <a:spcPct val="80000"/>
              </a:lnSpc>
            </a:pPr>
            <a:r>
              <a:rPr lang="en-US" sz="1400" b="1" dirty="0">
                <a:effectLst/>
              </a:rPr>
              <a:t>Frequently repeat what the teacher says or often ask for repetition of instructions</a:t>
            </a:r>
          </a:p>
          <a:p>
            <a:pPr>
              <a:lnSpc>
                <a:spcPct val="80000"/>
              </a:lnSpc>
            </a:pPr>
            <a:r>
              <a:rPr lang="en-US" sz="1400" b="1" dirty="0">
                <a:effectLst/>
              </a:rPr>
              <a:t>Not retain new words taught</a:t>
            </a:r>
          </a:p>
          <a:p>
            <a:pPr>
              <a:lnSpc>
                <a:spcPct val="80000"/>
              </a:lnSpc>
            </a:pPr>
            <a:r>
              <a:rPr lang="en-US" sz="1400" b="1" dirty="0">
                <a:effectLst/>
              </a:rPr>
              <a:t>Appear to have good verbal skills but quality and content is limited.</a:t>
            </a:r>
          </a:p>
          <a:p>
            <a:pPr>
              <a:lnSpc>
                <a:spcPct val="80000"/>
              </a:lnSpc>
            </a:pPr>
            <a:r>
              <a:rPr lang="en-US" sz="1400" b="1" dirty="0">
                <a:effectLst/>
              </a:rPr>
              <a:t>Have difficulty sequencing or classifying objects</a:t>
            </a:r>
          </a:p>
          <a:p>
            <a:pPr>
              <a:lnSpc>
                <a:spcPct val="80000"/>
              </a:lnSpc>
            </a:pPr>
            <a:endParaRPr lang="en-US" sz="1400" b="1" dirty="0">
              <a:effectLst/>
            </a:endParaRPr>
          </a:p>
          <a:p>
            <a:pPr>
              <a:lnSpc>
                <a:spcPct val="80000"/>
              </a:lnSpc>
            </a:pPr>
            <a:endParaRPr lang="en-US" sz="1400" b="1" dirty="0">
              <a:effectLst/>
            </a:endParaRPr>
          </a:p>
          <a:p>
            <a:pPr>
              <a:lnSpc>
                <a:spcPct val="80000"/>
              </a:lnSpc>
              <a:buFontTx/>
              <a:buNone/>
            </a:pPr>
            <a:endParaRPr lang="en-US" sz="1400" b="1" dirty="0">
              <a:effectLst/>
            </a:endParaRPr>
          </a:p>
          <a:p>
            <a:pPr>
              <a:lnSpc>
                <a:spcPct val="80000"/>
              </a:lnSpc>
            </a:pPr>
            <a:endParaRPr lang="en-US" sz="1400" b="1" dirty="0">
              <a:effectLst/>
            </a:endParaRPr>
          </a:p>
          <a:p>
            <a:pPr>
              <a:lnSpc>
                <a:spcPct val="80000"/>
              </a:lnSpc>
            </a:pPr>
            <a:endParaRPr lang="en-US" sz="1400" b="1" dirty="0">
              <a:effectLst/>
            </a:endParaRPr>
          </a:p>
          <a:p>
            <a:pPr>
              <a:lnSpc>
                <a:spcPct val="80000"/>
              </a:lnSpc>
              <a:buFontTx/>
              <a:buNone/>
            </a:pPr>
            <a:r>
              <a:rPr lang="en-US" sz="300" b="1" dirty="0">
                <a:effectLst/>
              </a:rPr>
              <a:t> </a:t>
            </a:r>
          </a:p>
        </p:txBody>
      </p:sp>
      <p:sp>
        <p:nvSpPr>
          <p:cNvPr id="60420" name="Rectangle 4"/>
          <p:cNvSpPr>
            <a:spLocks noGrp="1" noChangeArrowheads="1"/>
          </p:cNvSpPr>
          <p:nvPr>
            <p:ph type="body" sz="half" idx="4294967295"/>
          </p:nvPr>
        </p:nvSpPr>
        <p:spPr>
          <a:xfrm>
            <a:off x="5105400" y="1066800"/>
            <a:ext cx="4038600" cy="5562600"/>
          </a:xfrm>
        </p:spPr>
        <p:txBody>
          <a:bodyPr/>
          <a:lstStyle/>
          <a:p>
            <a:pPr>
              <a:lnSpc>
                <a:spcPct val="80000"/>
              </a:lnSpc>
              <a:buFontTx/>
              <a:buNone/>
            </a:pPr>
            <a:r>
              <a:rPr lang="en-US" sz="1400" b="1">
                <a:effectLst/>
              </a:rPr>
              <a:t>If a child has an expressive language issue they may:</a:t>
            </a:r>
          </a:p>
          <a:p>
            <a:pPr>
              <a:lnSpc>
                <a:spcPct val="80000"/>
              </a:lnSpc>
            </a:pPr>
            <a:r>
              <a:rPr lang="en-US" sz="1400" b="1">
                <a:effectLst/>
              </a:rPr>
              <a:t>Not babbled as am infant</a:t>
            </a:r>
          </a:p>
          <a:p>
            <a:pPr>
              <a:lnSpc>
                <a:spcPct val="80000"/>
              </a:lnSpc>
            </a:pPr>
            <a:r>
              <a:rPr lang="en-US" sz="1400" b="1">
                <a:effectLst/>
              </a:rPr>
              <a:t>Have a history of delayed language development</a:t>
            </a:r>
          </a:p>
          <a:p>
            <a:pPr>
              <a:lnSpc>
                <a:spcPct val="80000"/>
              </a:lnSpc>
            </a:pPr>
            <a:r>
              <a:rPr lang="en-US" sz="1400" b="1">
                <a:effectLst/>
              </a:rPr>
              <a:t>Have language that is immature</a:t>
            </a:r>
          </a:p>
          <a:p>
            <a:pPr>
              <a:lnSpc>
                <a:spcPct val="80000"/>
              </a:lnSpc>
            </a:pPr>
            <a:r>
              <a:rPr lang="en-US" sz="1400" b="1">
                <a:effectLst/>
              </a:rPr>
              <a:t>Have limited vocabulary</a:t>
            </a:r>
          </a:p>
          <a:p>
            <a:pPr>
              <a:lnSpc>
                <a:spcPct val="80000"/>
              </a:lnSpc>
            </a:pPr>
            <a:r>
              <a:rPr lang="en-US" sz="1400" b="1">
                <a:effectLst/>
              </a:rPr>
              <a:t>Be unable to relate events twit ideas</a:t>
            </a:r>
          </a:p>
          <a:p>
            <a:pPr>
              <a:lnSpc>
                <a:spcPct val="80000"/>
              </a:lnSpc>
            </a:pPr>
            <a:r>
              <a:rPr lang="en-US" sz="1400" b="1">
                <a:effectLst/>
              </a:rPr>
              <a:t>Express ideas but in a disorganized fashion</a:t>
            </a:r>
          </a:p>
          <a:p>
            <a:pPr>
              <a:lnSpc>
                <a:spcPct val="80000"/>
              </a:lnSpc>
            </a:pPr>
            <a:r>
              <a:rPr lang="en-US" sz="1400" b="1">
                <a:effectLst/>
              </a:rPr>
              <a:t>Respond inappropriately to questions or situations</a:t>
            </a:r>
          </a:p>
          <a:p>
            <a:pPr>
              <a:lnSpc>
                <a:spcPct val="80000"/>
              </a:lnSpc>
            </a:pPr>
            <a:r>
              <a:rPr lang="en-US" sz="1400" b="1">
                <a:effectLst/>
              </a:rPr>
              <a:t>Have difficulty retrieving and recalling words they know</a:t>
            </a:r>
          </a:p>
          <a:p>
            <a:pPr>
              <a:lnSpc>
                <a:spcPct val="80000"/>
              </a:lnSpc>
            </a:pPr>
            <a:r>
              <a:rPr lang="en-US" sz="1400" b="1">
                <a:effectLst/>
              </a:rPr>
              <a:t>Use incomplete sentences </a:t>
            </a:r>
          </a:p>
          <a:p>
            <a:pPr>
              <a:lnSpc>
                <a:spcPct val="80000"/>
              </a:lnSpc>
            </a:pPr>
            <a:r>
              <a:rPr lang="en-US" sz="1400" b="1">
                <a:effectLst/>
              </a:rPr>
              <a:t>Communicate well on topics of their choice but avoid teacher chosen topics.</a:t>
            </a:r>
          </a:p>
          <a:p>
            <a:pPr>
              <a:lnSpc>
                <a:spcPct val="80000"/>
              </a:lnSpc>
            </a:pPr>
            <a:r>
              <a:rPr lang="en-US" sz="1400" b="1">
                <a:effectLst/>
              </a:rPr>
              <a:t>Be able to express ideas and use words effectively but selective as top where and whom they will talk</a:t>
            </a:r>
          </a:p>
          <a:p>
            <a:pPr>
              <a:lnSpc>
                <a:spcPct val="80000"/>
              </a:lnSpc>
            </a:pPr>
            <a:r>
              <a:rPr lang="en-US" sz="1400" b="1">
                <a:effectLst/>
              </a:rPr>
              <a:t>Find it difficult to sequence number or letters</a:t>
            </a:r>
          </a:p>
          <a:p>
            <a:pPr>
              <a:lnSpc>
                <a:spcPct val="80000"/>
              </a:lnSpc>
            </a:pPr>
            <a:r>
              <a:rPr lang="en-US" sz="1400" b="1">
                <a:effectLst/>
              </a:rPr>
              <a:t>Have difficulty with reading (sounding our words)</a:t>
            </a:r>
          </a:p>
          <a:p>
            <a:pPr>
              <a:lnSpc>
                <a:spcPct val="80000"/>
              </a:lnSpc>
            </a:pPr>
            <a:r>
              <a:rPr lang="en-US" sz="1400" b="1">
                <a:effectLst/>
              </a:rPr>
              <a:t>Have more difficulty than most children with early written communication</a:t>
            </a:r>
          </a:p>
          <a:p>
            <a:pPr>
              <a:lnSpc>
                <a:spcPct val="80000"/>
              </a:lnSpc>
            </a:pPr>
            <a:endParaRPr lang="en-US" sz="1400" b="1">
              <a:effectLst/>
            </a:endParaRPr>
          </a:p>
          <a:p>
            <a:pPr>
              <a:lnSpc>
                <a:spcPct val="80000"/>
              </a:lnSpc>
            </a:pPr>
            <a:endParaRPr lang="en-US" sz="1400" b="1">
              <a:effectLst/>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a:xfrm>
            <a:off x="0" y="228600"/>
            <a:ext cx="8229600" cy="685800"/>
          </a:xfrm>
        </p:spPr>
        <p:txBody>
          <a:bodyPr/>
          <a:lstStyle/>
          <a:p>
            <a:pPr algn="ctr"/>
            <a:r>
              <a:rPr lang="en-US" sz="2400"/>
              <a:t>Supporting children with Language Issues</a:t>
            </a:r>
          </a:p>
        </p:txBody>
      </p:sp>
      <p:sp>
        <p:nvSpPr>
          <p:cNvPr id="62468" name="Rectangle 4"/>
          <p:cNvSpPr>
            <a:spLocks noGrp="1" noChangeArrowheads="1"/>
          </p:cNvSpPr>
          <p:nvPr>
            <p:ph type="body" sz="half" idx="4294967295"/>
          </p:nvPr>
        </p:nvSpPr>
        <p:spPr>
          <a:xfrm>
            <a:off x="0" y="990600"/>
            <a:ext cx="4038600" cy="5486400"/>
          </a:xfrm>
        </p:spPr>
        <p:txBody>
          <a:bodyPr/>
          <a:lstStyle/>
          <a:p>
            <a:pPr>
              <a:buFontTx/>
              <a:buNone/>
            </a:pPr>
            <a:r>
              <a:rPr lang="en-US" sz="1200" b="1">
                <a:effectLst/>
              </a:rPr>
              <a:t>Tips to support the development of receptive language:</a:t>
            </a:r>
          </a:p>
          <a:p>
            <a:r>
              <a:rPr lang="en-US" sz="1200" b="1">
                <a:effectLst/>
              </a:rPr>
              <a:t>Read simple stories stressing sequence</a:t>
            </a:r>
          </a:p>
          <a:p>
            <a:r>
              <a:rPr lang="en-US" sz="1200" b="1">
                <a:effectLst/>
              </a:rPr>
              <a:t>Use songs and tapes to facilitate listening skills</a:t>
            </a:r>
          </a:p>
          <a:p>
            <a:r>
              <a:rPr lang="en-US" sz="1200" b="1">
                <a:effectLst/>
              </a:rPr>
              <a:t>Provide plenty of visual and tactile experiences when introducing as new idea</a:t>
            </a:r>
          </a:p>
          <a:p>
            <a:r>
              <a:rPr lang="en-US" sz="1200" b="1">
                <a:effectLst/>
              </a:rPr>
              <a:t>Provide experiential learning experiences  such as cooking, neighborhood walks, field trips</a:t>
            </a:r>
          </a:p>
          <a:p>
            <a:r>
              <a:rPr lang="en-US" sz="1200" b="1">
                <a:effectLst/>
              </a:rPr>
              <a:t>Plan themes and follow up with opportunities for sequential learning using experiential activities</a:t>
            </a:r>
          </a:p>
          <a:p>
            <a:r>
              <a:rPr lang="en-US" sz="1200" b="1">
                <a:effectLst/>
              </a:rPr>
              <a:t>Use repetition and a variety of media top ensure the concept is correctly comprehended</a:t>
            </a:r>
          </a:p>
          <a:p>
            <a:r>
              <a:rPr lang="en-US" sz="1200" b="1">
                <a:effectLst/>
              </a:rPr>
              <a:t>Provide matching games such as lotto</a:t>
            </a:r>
          </a:p>
          <a:p>
            <a:r>
              <a:rPr lang="en-US" sz="1200" b="1">
                <a:effectLst/>
              </a:rPr>
              <a:t>Model correct language  incorporating the child’s idea </a:t>
            </a:r>
          </a:p>
          <a:p>
            <a:r>
              <a:rPr lang="en-US" sz="1200" b="1">
                <a:effectLst/>
              </a:rPr>
              <a:t>Encourage communication by choosing activities that facilitate language such as games where children need to express their needs</a:t>
            </a:r>
          </a:p>
          <a:p>
            <a:r>
              <a:rPr lang="en-US" sz="1200" b="1">
                <a:effectLst/>
              </a:rPr>
              <a:t>Praise the child for correct responses</a:t>
            </a:r>
          </a:p>
          <a:p>
            <a:pPr>
              <a:buFontTx/>
              <a:buNone/>
            </a:pPr>
            <a:endParaRPr lang="en-US" sz="1200" b="1">
              <a:effectLst/>
            </a:endParaRPr>
          </a:p>
          <a:p>
            <a:pPr>
              <a:buFontTx/>
              <a:buNone/>
            </a:pPr>
            <a:endParaRPr lang="en-US" sz="1200" b="1">
              <a:effectLst/>
            </a:endParaRPr>
          </a:p>
          <a:p>
            <a:pPr>
              <a:buFontTx/>
              <a:buNone/>
            </a:pPr>
            <a:endParaRPr lang="en-US" sz="900" b="1">
              <a:effectLst/>
            </a:endParaRPr>
          </a:p>
        </p:txBody>
      </p:sp>
      <p:sp>
        <p:nvSpPr>
          <p:cNvPr id="62469" name="Rectangle 5"/>
          <p:cNvSpPr>
            <a:spLocks noGrp="1" noChangeArrowheads="1"/>
          </p:cNvSpPr>
          <p:nvPr>
            <p:ph type="body" sz="half" idx="4294967295"/>
          </p:nvPr>
        </p:nvSpPr>
        <p:spPr>
          <a:xfrm>
            <a:off x="5105400" y="990600"/>
            <a:ext cx="4038600" cy="3505200"/>
          </a:xfrm>
        </p:spPr>
        <p:txBody>
          <a:bodyPr/>
          <a:lstStyle/>
          <a:p>
            <a:pPr>
              <a:buFontTx/>
              <a:buNone/>
            </a:pPr>
            <a:r>
              <a:rPr lang="en-US" sz="1200" b="1"/>
              <a:t>Tips to support the development of expressive </a:t>
            </a:r>
            <a:r>
              <a:rPr lang="en-US" sz="1200" b="1">
                <a:effectLst/>
              </a:rPr>
              <a:t>language</a:t>
            </a:r>
            <a:r>
              <a:rPr lang="en-US" sz="1200" b="1"/>
              <a:t>:</a:t>
            </a:r>
          </a:p>
          <a:p>
            <a:r>
              <a:rPr lang="en-US" sz="1200" b="1"/>
              <a:t>Model correct pronunciation </a:t>
            </a:r>
          </a:p>
          <a:p>
            <a:r>
              <a:rPr lang="en-US" sz="1200" b="1"/>
              <a:t>Provide verbal and visual choices for a child who may have problems recalling a particular word</a:t>
            </a:r>
          </a:p>
          <a:p>
            <a:r>
              <a:rPr lang="en-US" sz="1200" b="1"/>
              <a:t>Plan experiential trips that  can be followed up with recall through dramatic play, writing/dictating stories etc.</a:t>
            </a:r>
          </a:p>
          <a:p>
            <a:r>
              <a:rPr lang="en-US" sz="1200" b="1"/>
              <a:t>Develop a pictorial chart of attributes to augment the child’s descriptive vocabulary</a:t>
            </a:r>
          </a:p>
          <a:p>
            <a:r>
              <a:rPr lang="en-US" sz="1200" b="1"/>
              <a:t>Teach concepts such as position in space through music and movement</a:t>
            </a:r>
          </a:p>
          <a:p>
            <a:r>
              <a:rPr lang="en-US" sz="1200" b="1"/>
              <a:t>Involve the child in small group play and interactions often</a:t>
            </a:r>
          </a:p>
          <a:p>
            <a:endParaRPr lang="en-US" sz="1200" b="1"/>
          </a:p>
          <a:p>
            <a:endParaRPr lang="en-US" sz="1200" b="1"/>
          </a:p>
          <a:p>
            <a:endParaRPr lang="en-US" sz="1200" b="1"/>
          </a:p>
          <a:p>
            <a:endParaRPr lang="en-US" sz="1200" b="1"/>
          </a:p>
        </p:txBody>
      </p:sp>
      <p:sp>
        <p:nvSpPr>
          <p:cNvPr id="62470" name="Text Box 6"/>
          <p:cNvSpPr txBox="1">
            <a:spLocks noChangeArrowheads="1"/>
          </p:cNvSpPr>
          <p:nvPr/>
        </p:nvSpPr>
        <p:spPr bwMode="auto">
          <a:xfrm>
            <a:off x="4648200" y="4800600"/>
            <a:ext cx="4038600" cy="825500"/>
          </a:xfrm>
          <a:prstGeom prst="rect">
            <a:avLst/>
          </a:prstGeom>
          <a:noFill/>
          <a:ln w="9525">
            <a:noFill/>
            <a:miter lim="800000"/>
            <a:headEnd/>
            <a:tailEnd/>
          </a:ln>
          <a:effectLst/>
        </p:spPr>
        <p:txBody>
          <a:bodyPr>
            <a:spAutoFit/>
          </a:bodyPr>
          <a:lstStyle/>
          <a:p>
            <a:pPr>
              <a:spcBef>
                <a:spcPct val="50000"/>
              </a:spcBef>
            </a:pPr>
            <a:r>
              <a:rPr lang="en-US" sz="1600" b="0"/>
              <a:t>Adapted from </a:t>
            </a:r>
            <a:r>
              <a:rPr lang="en-US" sz="1600" b="0" u="sng"/>
              <a:t>Children with Special Needs in Early Childhood Setting</a:t>
            </a:r>
            <a:r>
              <a:rPr lang="en-US" sz="1600" b="0"/>
              <a:t> by Carol Paasche, Lola Gorrill, Bev Strom</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0" y="152400"/>
            <a:ext cx="8686800" cy="1752600"/>
          </a:xfrm>
        </p:spPr>
        <p:txBody>
          <a:bodyPr>
            <a:normAutofit fontScale="90000"/>
          </a:bodyPr>
          <a:lstStyle/>
          <a:p>
            <a:r>
              <a:rPr lang="en-US" sz="1400" b="1"/>
              <a:t>Physical</a:t>
            </a:r>
            <a:r>
              <a:rPr lang="en-US" sz="1400"/>
              <a:t> </a:t>
            </a:r>
            <a:r>
              <a:rPr lang="en-US" sz="1400" b="1"/>
              <a:t>Impairment: The physical capacity to move, coordinate actions, or perform physical activities is significantly limited, impaired, or delayed and is exhibited by difficulties in one or more of the following areas: physical and motor tasks; independent movement; performing basic life functions. The term shall include severe orthopedic impairments or impairments caused by congenital anomaly, cerebral palsy, amputations, and fractures if such impairment adversely affects a student's educational performance. </a:t>
            </a:r>
            <a:br>
              <a:rPr lang="en-US" sz="1400" b="1"/>
            </a:br>
            <a:r>
              <a:rPr lang="en-US" sz="1200"/>
              <a:t>(</a:t>
            </a:r>
            <a:r>
              <a:rPr lang="en-US" sz="1200">
                <a:hlinkClick r:id="rId3"/>
              </a:rPr>
              <a:t>www.massdoe/sped</a:t>
            </a:r>
            <a:r>
              <a:rPr lang="en-US" sz="1200"/>
              <a:t>)</a:t>
            </a:r>
            <a:br>
              <a:rPr lang="en-US" sz="1200"/>
            </a:br>
            <a:r>
              <a:rPr lang="en-US" sz="1400" b="1"/>
              <a:t/>
            </a:r>
            <a:br>
              <a:rPr lang="en-US" sz="1400" b="1"/>
            </a:br>
            <a:endParaRPr lang="en-US" sz="1400" b="1"/>
          </a:p>
        </p:txBody>
      </p:sp>
      <p:sp>
        <p:nvSpPr>
          <p:cNvPr id="64515" name="Rectangle 3"/>
          <p:cNvSpPr>
            <a:spLocks noGrp="1" noChangeArrowheads="1"/>
          </p:cNvSpPr>
          <p:nvPr>
            <p:ph type="body" idx="1"/>
          </p:nvPr>
        </p:nvSpPr>
        <p:spPr>
          <a:xfrm>
            <a:off x="457200" y="1752600"/>
            <a:ext cx="8229600" cy="4525963"/>
          </a:xfrm>
        </p:spPr>
        <p:txBody>
          <a:bodyPr/>
          <a:lstStyle/>
          <a:p>
            <a:pPr>
              <a:lnSpc>
                <a:spcPct val="80000"/>
              </a:lnSpc>
              <a:buFontTx/>
              <a:buNone/>
            </a:pPr>
            <a:r>
              <a:rPr lang="en-US" sz="1600" dirty="0"/>
              <a:t>	</a:t>
            </a:r>
            <a:r>
              <a:rPr lang="en-US" sz="1600" b="1" dirty="0">
                <a:effectLst/>
              </a:rPr>
              <a:t>It's impossible to make generalizations about children who have physical impairments   One child may have mobility issues due to cerebral palsy, another may have been born with fingers that are malformed and yet another child may be in a wheelchair because they are unable to move their legs.   Each child has different needs-the key to supporting these children is adaptations!</a:t>
            </a:r>
          </a:p>
          <a:p>
            <a:pPr>
              <a:lnSpc>
                <a:spcPct val="80000"/>
              </a:lnSpc>
              <a:buFontTx/>
              <a:buNone/>
            </a:pPr>
            <a:endParaRPr lang="en-US" sz="1600" b="1" dirty="0">
              <a:effectLst/>
            </a:endParaRPr>
          </a:p>
          <a:p>
            <a:pPr>
              <a:lnSpc>
                <a:spcPct val="80000"/>
              </a:lnSpc>
              <a:buFontTx/>
              <a:buNone/>
            </a:pPr>
            <a:r>
              <a:rPr lang="en-US" sz="1600" b="1" dirty="0">
                <a:effectLst/>
              </a:rPr>
              <a:t>Supporting children with physical impairments requires two things:</a:t>
            </a:r>
          </a:p>
          <a:p>
            <a:pPr>
              <a:lnSpc>
                <a:spcPct val="80000"/>
              </a:lnSpc>
              <a:buFontTx/>
              <a:buNone/>
            </a:pPr>
            <a:endParaRPr lang="en-US" sz="1600" b="1" dirty="0">
              <a:effectLst/>
            </a:endParaRPr>
          </a:p>
          <a:p>
            <a:pPr>
              <a:lnSpc>
                <a:spcPct val="80000"/>
              </a:lnSpc>
              <a:buFontTx/>
              <a:buNone/>
            </a:pPr>
            <a:r>
              <a:rPr lang="en-US" sz="1600" b="1" dirty="0">
                <a:effectLst/>
              </a:rPr>
              <a:t>1.  Get to know and understand the type of physical impairment the child has before they enter your program. Ask for advice from the child's parents, occupational or physical therapists, special education teacher, or other people who have been working with the child. You also might want to get information from one of the many national organizations that serve children with specific disabilities</a:t>
            </a:r>
          </a:p>
          <a:p>
            <a:pPr>
              <a:lnSpc>
                <a:spcPct val="80000"/>
              </a:lnSpc>
              <a:buFontTx/>
              <a:buNone/>
            </a:pPr>
            <a:endParaRPr lang="en-US" sz="1600" b="1" dirty="0">
              <a:effectLst/>
            </a:endParaRPr>
          </a:p>
          <a:p>
            <a:pPr>
              <a:lnSpc>
                <a:spcPct val="80000"/>
              </a:lnSpc>
              <a:buFontTx/>
              <a:buNone/>
            </a:pPr>
            <a:r>
              <a:rPr lang="en-US" sz="1600" b="1" dirty="0">
                <a:effectLst/>
              </a:rPr>
              <a:t>2.  Think Adaptation!  Adaptation is a matter of thinking things through, step-by-step, and making common-sense changes as needed.  </a:t>
            </a:r>
          </a:p>
          <a:p>
            <a:pPr>
              <a:lnSpc>
                <a:spcPct val="80000"/>
              </a:lnSpc>
              <a:buFontTx/>
              <a:buNone/>
            </a:pPr>
            <a:endParaRPr lang="en-US" sz="1600" b="1" dirty="0">
              <a:effectLst/>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292100"/>
            <a:ext cx="8229600" cy="698500"/>
          </a:xfrm>
        </p:spPr>
        <p:txBody>
          <a:bodyPr>
            <a:normAutofit fontScale="90000"/>
          </a:bodyPr>
          <a:lstStyle/>
          <a:p>
            <a:r>
              <a:rPr lang="en-US" sz="2000"/>
              <a:t>Specific strategies for supporting children with Physical Impairments</a:t>
            </a:r>
          </a:p>
        </p:txBody>
      </p:sp>
      <p:sp>
        <p:nvSpPr>
          <p:cNvPr id="67587" name="Rectangle 3"/>
          <p:cNvSpPr>
            <a:spLocks noGrp="1" noChangeArrowheads="1"/>
          </p:cNvSpPr>
          <p:nvPr>
            <p:ph type="body" idx="1"/>
          </p:nvPr>
        </p:nvSpPr>
        <p:spPr>
          <a:xfrm>
            <a:off x="457200" y="1066800"/>
            <a:ext cx="8229600" cy="4953000"/>
          </a:xfrm>
        </p:spPr>
        <p:txBody>
          <a:bodyPr/>
          <a:lstStyle/>
          <a:p>
            <a:r>
              <a:rPr lang="en-US" sz="1600" b="1"/>
              <a:t>Create a safe environment for all children.  Safety planning should be done with the child’s particular issues.  Look at your space-are the “traffic lanes” wide enough for a wheelchair?  Do you have area rugs? They are extremely hazardous for children using crutches.  Also make an emergency exit plan with the child’s issues in mind!</a:t>
            </a:r>
          </a:p>
          <a:p>
            <a:r>
              <a:rPr lang="en-US" sz="1600" b="1"/>
              <a:t>Be sure all play materials  and play areas are accessible</a:t>
            </a:r>
          </a:p>
          <a:p>
            <a:r>
              <a:rPr lang="en-US" sz="1600" b="1"/>
              <a:t>Select toys, play materials and equipment that encourage social interactions</a:t>
            </a:r>
          </a:p>
          <a:p>
            <a:r>
              <a:rPr lang="en-US" sz="1600" b="1"/>
              <a:t>Create an environment that allows every child to be independent. </a:t>
            </a:r>
          </a:p>
          <a:p>
            <a:r>
              <a:rPr lang="en-US" sz="1600" b="1"/>
              <a:t>Change rules when needed to allow everyone a chance to play in the game.  How can you adjust a game of musical chairs to accommodate a child with mobility issues?</a:t>
            </a:r>
          </a:p>
          <a:p>
            <a:r>
              <a:rPr lang="en-US" sz="1600" b="1"/>
              <a:t>Support the other children in the group as they learn new way to play games and include the child with the physical impairment</a:t>
            </a:r>
          </a:p>
          <a:p>
            <a:r>
              <a:rPr lang="en-US" sz="1600" b="1"/>
              <a:t>Celebrate everyone's differences! You are the model for the children.  Your actions and attitudes will set the tone for the class. </a:t>
            </a:r>
          </a:p>
          <a:p>
            <a:pPr>
              <a:buFontTx/>
              <a:buNone/>
            </a:pPr>
            <a:endParaRPr lang="en-US" sz="1600" b="1"/>
          </a:p>
          <a:p>
            <a:pPr>
              <a:buFontTx/>
              <a:buNone/>
            </a:pPr>
            <a:endParaRPr lang="en-US" sz="1600" b="1"/>
          </a:p>
          <a:p>
            <a:endParaRPr lang="en-US" sz="1600" b="1"/>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57200" y="228600"/>
            <a:ext cx="8229600" cy="2133600"/>
          </a:xfrm>
        </p:spPr>
        <p:txBody>
          <a:bodyPr>
            <a:normAutofit fontScale="90000"/>
          </a:bodyPr>
          <a:lstStyle/>
          <a:p>
            <a:r>
              <a:rPr lang="en-US" sz="1400" b="1">
                <a:effectLst/>
              </a:rPr>
              <a:t>Health Impairment: A chronic or acute health problem such that the physiological capacity to function is significantly limited or impaired and results in one or more of the following: limited strength, vitality or alertness including a heightened alertness to environmental stimuli resulting in limited alertness with respect to the educational environment. The term shall include health impairments due to asthma, attention deficit disorder or attention deficit with hyperactivity disorder, diabetes, epilepsy, a heart condition, hemophilia, lead poisoning, leukemia, nephritis, rheumatic fever, and sickle cell anemia, if such health impairment adversely affects a student's educational performance. </a:t>
            </a:r>
            <a:br>
              <a:rPr lang="en-US" sz="1400" b="1">
                <a:effectLst/>
              </a:rPr>
            </a:br>
            <a:r>
              <a:rPr lang="en-US" sz="1200"/>
              <a:t>(</a:t>
            </a:r>
            <a:r>
              <a:rPr lang="en-US" sz="1200">
                <a:hlinkClick r:id="rId3"/>
              </a:rPr>
              <a:t>www.massdoe/sped</a:t>
            </a:r>
            <a:r>
              <a:rPr lang="en-US" sz="1200"/>
              <a:t>)</a:t>
            </a:r>
            <a:br>
              <a:rPr lang="en-US" sz="1200"/>
            </a:br>
            <a:r>
              <a:rPr lang="en-US" sz="1400" b="1">
                <a:effectLst/>
              </a:rPr>
              <a:t/>
            </a:r>
            <a:br>
              <a:rPr lang="en-US" sz="1400" b="1">
                <a:effectLst/>
              </a:rPr>
            </a:br>
            <a:endParaRPr lang="en-US" sz="1400" b="1">
              <a:effectLst/>
            </a:endParaRPr>
          </a:p>
        </p:txBody>
      </p:sp>
      <p:sp>
        <p:nvSpPr>
          <p:cNvPr id="68611" name="Rectangle 3"/>
          <p:cNvSpPr>
            <a:spLocks noGrp="1" noChangeArrowheads="1"/>
          </p:cNvSpPr>
          <p:nvPr>
            <p:ph type="body" idx="1"/>
          </p:nvPr>
        </p:nvSpPr>
        <p:spPr>
          <a:xfrm>
            <a:off x="381000" y="2209800"/>
            <a:ext cx="8229600" cy="4038600"/>
          </a:xfrm>
        </p:spPr>
        <p:txBody>
          <a:bodyPr>
            <a:normAutofit lnSpcReduction="10000"/>
          </a:bodyPr>
          <a:lstStyle/>
          <a:p>
            <a:pPr>
              <a:buFontTx/>
              <a:buNone/>
            </a:pPr>
            <a:r>
              <a:rPr lang="en-US" sz="1800" dirty="0">
                <a:effectLst/>
              </a:rPr>
              <a:t>There is a wide range of possible issue with this diagnosis. </a:t>
            </a:r>
          </a:p>
          <a:p>
            <a:pPr>
              <a:buFontTx/>
              <a:buNone/>
            </a:pPr>
            <a:endParaRPr lang="en-US" sz="1800" dirty="0">
              <a:effectLst/>
            </a:endParaRPr>
          </a:p>
          <a:p>
            <a:pPr>
              <a:buFontTx/>
              <a:buNone/>
            </a:pPr>
            <a:r>
              <a:rPr lang="en-US" sz="1800" dirty="0">
                <a:effectLst/>
              </a:rPr>
              <a:t> As a provider of early education and care you should do the following:</a:t>
            </a:r>
          </a:p>
          <a:p>
            <a:r>
              <a:rPr lang="en-US" sz="1800" dirty="0">
                <a:effectLst/>
              </a:rPr>
              <a:t>Learn the specifics of the health condition that child presents with-think about how your environment may need to be adapted</a:t>
            </a:r>
          </a:p>
          <a:p>
            <a:r>
              <a:rPr lang="en-US" sz="1800" dirty="0">
                <a:effectLst/>
              </a:rPr>
              <a:t>Develop and Individualized Health Care Plan that includes the child's medical team and the parents.  Include an emergency plan that includes a list of people who will be knowledgeable in a crisis.  </a:t>
            </a:r>
          </a:p>
          <a:p>
            <a:r>
              <a:rPr lang="en-US" sz="1800" dirty="0">
                <a:effectLst/>
              </a:rPr>
              <a:t>Reassure the parents that you are informed of their child's ,medical issues and you are confident that you will meet their child's needs.</a:t>
            </a:r>
          </a:p>
          <a:p>
            <a:r>
              <a:rPr lang="en-US" sz="1800" dirty="0">
                <a:effectLst/>
              </a:rPr>
              <a:t>Be sure you have a private space if you have to do any types of procedures </a:t>
            </a:r>
          </a:p>
          <a:p>
            <a:r>
              <a:rPr lang="en-US" sz="1800" dirty="0">
                <a:effectLst/>
              </a:rPr>
              <a:t>Try and minimize the child’s differences.  If you treat things matter of fact the children will follow suit.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457200" y="304800"/>
            <a:ext cx="8229600" cy="685800"/>
          </a:xfrm>
        </p:spPr>
        <p:txBody>
          <a:bodyPr>
            <a:normAutofit fontScale="90000"/>
          </a:bodyPr>
          <a:lstStyle/>
          <a:p>
            <a:r>
              <a:rPr lang="en-US" sz="2400"/>
              <a:t>Tips on caring for children with special health care issues</a:t>
            </a:r>
          </a:p>
        </p:txBody>
      </p:sp>
      <p:sp>
        <p:nvSpPr>
          <p:cNvPr id="69635" name="Rectangle 3"/>
          <p:cNvSpPr>
            <a:spLocks noGrp="1" noChangeArrowheads="1"/>
          </p:cNvSpPr>
          <p:nvPr>
            <p:ph type="body" idx="1"/>
          </p:nvPr>
        </p:nvSpPr>
        <p:spPr>
          <a:xfrm>
            <a:off x="457200" y="1143000"/>
            <a:ext cx="8229600" cy="4876800"/>
          </a:xfrm>
        </p:spPr>
        <p:txBody>
          <a:bodyPr/>
          <a:lstStyle/>
          <a:p>
            <a:r>
              <a:rPr lang="en-US" sz="1800"/>
              <a:t>Develop an individualized health care plan and share with all staff , be sure this plan is made in conjunction with the child's medical team and includes a back up person who will be responsible if you are not present.</a:t>
            </a:r>
          </a:p>
          <a:p>
            <a:r>
              <a:rPr lang="en-US" sz="1800"/>
              <a:t>Post emergency numbers in a prominent place</a:t>
            </a:r>
          </a:p>
          <a:p>
            <a:r>
              <a:rPr lang="en-US" sz="1800"/>
              <a:t>Learn about the child’s issue and how it may effect their ability to participate in your program</a:t>
            </a:r>
          </a:p>
          <a:p>
            <a:r>
              <a:rPr lang="en-US" sz="1800"/>
              <a:t>Always follow the usual precautions to control the spread of germs </a:t>
            </a:r>
          </a:p>
          <a:p>
            <a:r>
              <a:rPr lang="en-US" sz="1800"/>
              <a:t>If you have a child with food allergies ask the parents of the child to provide or suggest specific classroom treats  </a:t>
            </a:r>
          </a:p>
          <a:p>
            <a:r>
              <a:rPr lang="en-US" sz="1800"/>
              <a:t>Be sure your environment is free and clear of triggers such as dust, animals, smoke, perfume etc.</a:t>
            </a:r>
          </a:p>
          <a:p>
            <a:r>
              <a:rPr lang="en-US" sz="1800"/>
              <a:t>If the child spends periods of time in the hospital due to their conditions find ways to bridge the tine by sending him pictures and notes from the children.  Take special care to support them as they re-enter your program.</a:t>
            </a:r>
          </a:p>
          <a:p>
            <a:endParaRPr lang="en-US" sz="180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457200" y="292100"/>
            <a:ext cx="8229600" cy="2374900"/>
          </a:xfrm>
        </p:spPr>
        <p:txBody>
          <a:bodyPr>
            <a:normAutofit fontScale="90000"/>
          </a:bodyPr>
          <a:lstStyle/>
          <a:p>
            <a:r>
              <a:rPr lang="en-US" sz="1400" b="1"/>
              <a:t>Emotional Impairment: </a:t>
            </a:r>
            <a:r>
              <a:rPr lang="en-US" sz="1400" b="1">
                <a:effectLst/>
              </a:rPr>
              <a:t>As</a:t>
            </a:r>
            <a:r>
              <a:rPr lang="en-US" sz="1400" b="1"/>
              <a:t> defined under federal law at 34 CFR §300.7, the student exhibits one or more of the following characteristics over a long period of time and to a marked degree that adversely affects educational performance: an inability to learn that cannot be explained by intellectual, sensory, or health factors; an inability to build or maintain satisfactory interpersonal relationships with peers and teachers; inappropriate types of behavior or feelings under normal circumstances; a general pervasive mood of unhappiness or depression; or a tendency to develop physical symptoms or fears associated with personal or school problems. The determination of disability shall not be made solely because the student's behavior violates the school's discipline code, because the student is involved with a state court or social service agency, or because the student is socially maladjusted, unless the Team determines that the student has a serious emotional disturbance. </a:t>
            </a:r>
            <a:r>
              <a:rPr lang="en-US" sz="1200"/>
              <a:t>(</a:t>
            </a:r>
            <a:r>
              <a:rPr lang="en-US" sz="1200">
                <a:hlinkClick r:id="rId3"/>
              </a:rPr>
              <a:t>www.massdoe/sped</a:t>
            </a:r>
            <a:r>
              <a:rPr lang="en-US" sz="1200"/>
              <a:t>)</a:t>
            </a:r>
            <a:br>
              <a:rPr lang="en-US" sz="1200"/>
            </a:br>
            <a:endParaRPr lang="en-US" sz="1200"/>
          </a:p>
        </p:txBody>
      </p:sp>
      <p:sp>
        <p:nvSpPr>
          <p:cNvPr id="70659" name="Rectangle 3"/>
          <p:cNvSpPr>
            <a:spLocks noGrp="1" noChangeArrowheads="1"/>
          </p:cNvSpPr>
          <p:nvPr>
            <p:ph type="body" sz="half" idx="1"/>
          </p:nvPr>
        </p:nvSpPr>
        <p:spPr>
          <a:xfrm>
            <a:off x="457200" y="2895600"/>
            <a:ext cx="8229600" cy="3352800"/>
          </a:xfrm>
        </p:spPr>
        <p:txBody>
          <a:bodyPr>
            <a:normAutofit fontScale="92500" lnSpcReduction="10000"/>
          </a:bodyPr>
          <a:lstStyle/>
          <a:p>
            <a:pPr marL="533400" indent="-533400">
              <a:lnSpc>
                <a:spcPct val="90000"/>
              </a:lnSpc>
              <a:buFontTx/>
              <a:buNone/>
            </a:pPr>
            <a:r>
              <a:rPr lang="en-US" sz="1400" dirty="0"/>
              <a:t>Some of the characteristics and behaviors seen in children who have emotional impairment include:</a:t>
            </a:r>
          </a:p>
          <a:p>
            <a:pPr marL="533400" indent="-533400">
              <a:lnSpc>
                <a:spcPct val="90000"/>
              </a:lnSpc>
            </a:pPr>
            <a:r>
              <a:rPr lang="en-US" sz="1400" dirty="0"/>
              <a:t>         Hyperactivity (short attention span, impulsiveness);</a:t>
            </a:r>
          </a:p>
          <a:p>
            <a:pPr marL="533400" indent="-533400">
              <a:lnSpc>
                <a:spcPct val="90000"/>
              </a:lnSpc>
            </a:pPr>
            <a:r>
              <a:rPr lang="en-US" sz="1400" dirty="0"/>
              <a:t>         Aggression/self-injurious behavior (acting out, fighting);</a:t>
            </a:r>
          </a:p>
          <a:p>
            <a:pPr marL="533400" indent="-533400">
              <a:lnSpc>
                <a:spcPct val="90000"/>
              </a:lnSpc>
            </a:pPr>
            <a:r>
              <a:rPr lang="en-US" sz="1400" dirty="0"/>
              <a:t>         Withdrawal (failure to initiate interaction with others; retreat from exchanges of social 	interaction, excessive fear or anxiety);</a:t>
            </a:r>
          </a:p>
          <a:p>
            <a:pPr marL="533400" indent="-533400">
              <a:lnSpc>
                <a:spcPct val="90000"/>
              </a:lnSpc>
            </a:pPr>
            <a:r>
              <a:rPr lang="en-US" sz="1400" dirty="0"/>
              <a:t>    Immaturity (inappropriate crying, temper tantrums, poor coping skills); and</a:t>
            </a:r>
          </a:p>
          <a:p>
            <a:pPr marL="533400" indent="-533400">
              <a:lnSpc>
                <a:spcPct val="90000"/>
              </a:lnSpc>
            </a:pPr>
            <a:r>
              <a:rPr lang="en-US" sz="1400" dirty="0"/>
              <a:t>         Learning difficulties (academically performing below grade level). </a:t>
            </a:r>
          </a:p>
          <a:p>
            <a:pPr marL="533400" indent="-533400">
              <a:lnSpc>
                <a:spcPct val="90000"/>
              </a:lnSpc>
            </a:pPr>
            <a:endParaRPr lang="en-US" sz="1400" dirty="0"/>
          </a:p>
          <a:p>
            <a:pPr marL="533400" indent="-533400">
              <a:lnSpc>
                <a:spcPct val="90000"/>
              </a:lnSpc>
              <a:buFontTx/>
              <a:buNone/>
            </a:pPr>
            <a:r>
              <a:rPr lang="en-US" sz="1400" dirty="0"/>
              <a:t>Children with the most serious emotional disturbances may exhibit distorted thinking, excessive anxiety, bizarre motor acts, and abnormal mood swings. Some are identified as children who have a severe psychosis or schizophrenia.</a:t>
            </a:r>
          </a:p>
          <a:p>
            <a:pPr marL="533400" indent="-533400">
              <a:lnSpc>
                <a:spcPct val="90000"/>
              </a:lnSpc>
              <a:buFontTx/>
              <a:buNone/>
            </a:pPr>
            <a:endParaRPr lang="en-US" sz="1400" dirty="0"/>
          </a:p>
          <a:p>
            <a:pPr marL="533400" indent="-533400">
              <a:lnSpc>
                <a:spcPct val="90000"/>
              </a:lnSpc>
              <a:buFontTx/>
              <a:buNone/>
            </a:pPr>
            <a:r>
              <a:rPr lang="en-US" sz="1400" dirty="0"/>
              <a:t>Many children who do not have emotional disturbances may display some of these same behaviors at various times during their development. However, when children have an emotional disturbance, these behaviors continue over long periods of time. Their behavior thus signals that they are not coping with their environment or peers. </a:t>
            </a:r>
          </a:p>
          <a:p>
            <a:pPr marL="533400" indent="-533400">
              <a:lnSpc>
                <a:spcPct val="90000"/>
              </a:lnSpc>
              <a:buFontTx/>
              <a:buNone/>
            </a:pPr>
            <a:r>
              <a:rPr lang="en-US" sz="1400" dirty="0"/>
              <a:t>Adapted from </a:t>
            </a:r>
            <a:r>
              <a:rPr lang="en-US" sz="1400" dirty="0" smtClean="0"/>
              <a:t>www.Nichcy.org</a:t>
            </a:r>
            <a:endParaRPr lang="en-US" sz="1400" dirty="0"/>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457200" y="228600"/>
            <a:ext cx="8229600" cy="381000"/>
          </a:xfrm>
        </p:spPr>
        <p:txBody>
          <a:bodyPr>
            <a:normAutofit fontScale="90000"/>
          </a:bodyPr>
          <a:lstStyle/>
          <a:p>
            <a:r>
              <a:rPr lang="en-US" sz="2000" dirty="0"/>
              <a:t>Behaviors children with Emotional Impairment may exhibit:</a:t>
            </a:r>
          </a:p>
        </p:txBody>
      </p:sp>
      <p:sp>
        <p:nvSpPr>
          <p:cNvPr id="71683" name="Rectangle 3"/>
          <p:cNvSpPr>
            <a:spLocks noGrp="1" noChangeArrowheads="1"/>
          </p:cNvSpPr>
          <p:nvPr>
            <p:ph type="body" idx="1"/>
          </p:nvPr>
        </p:nvSpPr>
        <p:spPr>
          <a:xfrm>
            <a:off x="457200" y="609600"/>
            <a:ext cx="8229600" cy="1219200"/>
          </a:xfrm>
        </p:spPr>
        <p:txBody>
          <a:bodyPr>
            <a:normAutofit fontScale="92500" lnSpcReduction="10000"/>
          </a:bodyPr>
          <a:lstStyle/>
          <a:p>
            <a:pPr>
              <a:lnSpc>
                <a:spcPct val="90000"/>
              </a:lnSpc>
              <a:buFontTx/>
              <a:buNone/>
            </a:pPr>
            <a:r>
              <a:rPr lang="en-US" sz="1800" dirty="0"/>
              <a:t>It is only when these types of behaviors continue over a long period of time, occur frequently, is of considerable intensity that apply to this diagnosis.</a:t>
            </a:r>
          </a:p>
          <a:p>
            <a:pPr>
              <a:lnSpc>
                <a:spcPct val="90000"/>
              </a:lnSpc>
              <a:buFontTx/>
              <a:buNone/>
            </a:pPr>
            <a:r>
              <a:rPr lang="en-US" sz="1800" dirty="0"/>
              <a:t>Children with this diagnosis may present with “Acting out” behaviors or become severely withdrawn.  </a:t>
            </a:r>
          </a:p>
        </p:txBody>
      </p:sp>
      <p:sp>
        <p:nvSpPr>
          <p:cNvPr id="71684" name="Text Box 4"/>
          <p:cNvSpPr txBox="1">
            <a:spLocks noChangeArrowheads="1"/>
          </p:cNvSpPr>
          <p:nvPr/>
        </p:nvSpPr>
        <p:spPr bwMode="auto">
          <a:xfrm>
            <a:off x="381000" y="1752600"/>
            <a:ext cx="4191000" cy="4908292"/>
          </a:xfrm>
          <a:prstGeom prst="rect">
            <a:avLst/>
          </a:prstGeom>
          <a:noFill/>
          <a:ln w="9525">
            <a:noFill/>
            <a:miter lim="800000"/>
            <a:headEnd/>
            <a:tailEnd/>
          </a:ln>
          <a:effectLst/>
        </p:spPr>
        <p:txBody>
          <a:bodyPr wrap="square">
            <a:spAutoFit/>
          </a:bodyPr>
          <a:lstStyle/>
          <a:p>
            <a:pPr>
              <a:spcBef>
                <a:spcPct val="50000"/>
              </a:spcBef>
            </a:pPr>
            <a:r>
              <a:rPr lang="en-US" sz="1400" b="0" dirty="0"/>
              <a:t>Children with acting out behaviors may appear:</a:t>
            </a:r>
          </a:p>
          <a:p>
            <a:pPr>
              <a:spcBef>
                <a:spcPct val="50000"/>
              </a:spcBef>
              <a:buFontTx/>
              <a:buChar char="•"/>
            </a:pPr>
            <a:r>
              <a:rPr lang="en-US" sz="1400" b="0" dirty="0" err="1"/>
              <a:t>Disruptive,impulsive</a:t>
            </a:r>
            <a:r>
              <a:rPr lang="en-US" sz="1400" b="0" dirty="0"/>
              <a:t>, disorganized or distracted</a:t>
            </a:r>
          </a:p>
          <a:p>
            <a:pPr>
              <a:spcBef>
                <a:spcPct val="50000"/>
              </a:spcBef>
              <a:buFontTx/>
              <a:buChar char="•"/>
            </a:pPr>
            <a:r>
              <a:rPr lang="en-US" sz="1400" b="0" dirty="0"/>
              <a:t>Be </a:t>
            </a:r>
            <a:r>
              <a:rPr lang="en-US" sz="1400" b="0" dirty="0" err="1"/>
              <a:t>restless,irritable</a:t>
            </a:r>
            <a:r>
              <a:rPr lang="en-US" sz="1400" b="0" dirty="0"/>
              <a:t>, have temper tantrums</a:t>
            </a:r>
          </a:p>
          <a:p>
            <a:pPr>
              <a:spcBef>
                <a:spcPct val="50000"/>
              </a:spcBef>
              <a:buFontTx/>
              <a:buChar char="•"/>
            </a:pPr>
            <a:r>
              <a:rPr lang="en-US" sz="1400" b="0" dirty="0"/>
              <a:t>Be </a:t>
            </a:r>
            <a:r>
              <a:rPr lang="en-US" sz="1400" b="0" dirty="0" err="1"/>
              <a:t>manipulative,compulsive</a:t>
            </a:r>
            <a:r>
              <a:rPr lang="en-US" sz="1400" b="0" dirty="0"/>
              <a:t> and uncooperative in group situations.</a:t>
            </a:r>
          </a:p>
          <a:p>
            <a:pPr>
              <a:spcBef>
                <a:spcPct val="50000"/>
              </a:spcBef>
              <a:buFontTx/>
              <a:buChar char="•"/>
            </a:pPr>
            <a:r>
              <a:rPr lang="en-US" sz="1400" b="0" dirty="0"/>
              <a:t>Require constant adult supervision</a:t>
            </a:r>
          </a:p>
          <a:p>
            <a:pPr>
              <a:spcBef>
                <a:spcPct val="50000"/>
              </a:spcBef>
              <a:buFontTx/>
              <a:buChar char="•"/>
            </a:pPr>
            <a:r>
              <a:rPr lang="en-US" sz="1400" b="0" dirty="0"/>
              <a:t>Be whiny and cry frequently</a:t>
            </a:r>
          </a:p>
          <a:p>
            <a:pPr>
              <a:spcBef>
                <a:spcPct val="50000"/>
              </a:spcBef>
              <a:buFontTx/>
              <a:buChar char="•"/>
            </a:pPr>
            <a:r>
              <a:rPr lang="en-US" sz="1400" b="0" dirty="0"/>
              <a:t>Make negative comments about themselves</a:t>
            </a:r>
          </a:p>
          <a:p>
            <a:pPr>
              <a:spcBef>
                <a:spcPct val="50000"/>
              </a:spcBef>
              <a:buFontTx/>
              <a:buChar char="•"/>
            </a:pPr>
            <a:r>
              <a:rPr lang="en-US" sz="1400" b="0" dirty="0"/>
              <a:t>Talk excessively</a:t>
            </a:r>
          </a:p>
          <a:p>
            <a:pPr>
              <a:spcBef>
                <a:spcPct val="50000"/>
              </a:spcBef>
              <a:buFontTx/>
              <a:buChar char="•"/>
            </a:pPr>
            <a:r>
              <a:rPr lang="en-US" sz="1400" b="0" dirty="0"/>
              <a:t>Display attention-getting behaviors</a:t>
            </a:r>
          </a:p>
          <a:p>
            <a:pPr>
              <a:spcBef>
                <a:spcPct val="50000"/>
              </a:spcBef>
              <a:buFontTx/>
              <a:buChar char="•"/>
            </a:pPr>
            <a:r>
              <a:rPr lang="en-US" sz="1400" b="0" dirty="0"/>
              <a:t>Have emotional shifts or rigidity</a:t>
            </a:r>
          </a:p>
          <a:p>
            <a:pPr>
              <a:spcBef>
                <a:spcPct val="50000"/>
              </a:spcBef>
              <a:buFontTx/>
              <a:buChar char="•"/>
            </a:pPr>
            <a:r>
              <a:rPr lang="en-US" sz="1400" b="0" dirty="0"/>
              <a:t>Be unable to relax</a:t>
            </a:r>
          </a:p>
          <a:p>
            <a:pPr>
              <a:spcBef>
                <a:spcPct val="50000"/>
              </a:spcBef>
              <a:buFontTx/>
              <a:buChar char="•"/>
            </a:pPr>
            <a:endParaRPr lang="en-US" sz="1400" b="0" dirty="0"/>
          </a:p>
          <a:p>
            <a:pPr>
              <a:spcBef>
                <a:spcPct val="50000"/>
              </a:spcBef>
            </a:pPr>
            <a:endParaRPr lang="en-US" sz="1400" b="0" dirty="0"/>
          </a:p>
        </p:txBody>
      </p:sp>
      <p:sp>
        <p:nvSpPr>
          <p:cNvPr id="71685" name="Text Box 5"/>
          <p:cNvSpPr txBox="1">
            <a:spLocks noChangeArrowheads="1"/>
          </p:cNvSpPr>
          <p:nvPr/>
        </p:nvSpPr>
        <p:spPr bwMode="auto">
          <a:xfrm>
            <a:off x="4572000" y="1752600"/>
            <a:ext cx="4419600" cy="4185761"/>
          </a:xfrm>
          <a:prstGeom prst="rect">
            <a:avLst/>
          </a:prstGeom>
          <a:noFill/>
          <a:ln w="9525">
            <a:noFill/>
            <a:miter lim="800000"/>
            <a:headEnd/>
            <a:tailEnd/>
          </a:ln>
          <a:effectLst/>
        </p:spPr>
        <p:txBody>
          <a:bodyPr wrap="square">
            <a:spAutoFit/>
          </a:bodyPr>
          <a:lstStyle/>
          <a:p>
            <a:pPr>
              <a:spcBef>
                <a:spcPct val="50000"/>
              </a:spcBef>
            </a:pPr>
            <a:r>
              <a:rPr lang="en-US" sz="1400" b="0" dirty="0"/>
              <a:t>Children who are withdrawn may appear:</a:t>
            </a:r>
          </a:p>
          <a:p>
            <a:pPr>
              <a:spcBef>
                <a:spcPct val="50000"/>
              </a:spcBef>
              <a:buFontTx/>
              <a:buChar char="•"/>
            </a:pPr>
            <a:r>
              <a:rPr lang="en-US" sz="1400" b="0" dirty="0"/>
              <a:t>Fearful, avoid eye contact, cry easily</a:t>
            </a:r>
          </a:p>
          <a:p>
            <a:pPr>
              <a:spcBef>
                <a:spcPct val="50000"/>
              </a:spcBef>
              <a:buFontTx/>
              <a:buChar char="•"/>
            </a:pPr>
            <a:r>
              <a:rPr lang="en-US" sz="1400" b="0" dirty="0"/>
              <a:t>Be quiet, clinging, or shy</a:t>
            </a:r>
          </a:p>
          <a:p>
            <a:pPr>
              <a:spcBef>
                <a:spcPct val="50000"/>
              </a:spcBef>
              <a:buFontTx/>
              <a:buChar char="•"/>
            </a:pPr>
            <a:r>
              <a:rPr lang="en-US" sz="1400" b="0" dirty="0"/>
              <a:t>Demonstrate consistent thumb </a:t>
            </a:r>
            <a:r>
              <a:rPr lang="en-US" sz="1400" b="0" dirty="0" err="1"/>
              <a:t>sucking,hair</a:t>
            </a:r>
            <a:r>
              <a:rPr lang="en-US" sz="1400" b="0" dirty="0"/>
              <a:t> twirling, nail biting, or other repetitive actions</a:t>
            </a:r>
          </a:p>
          <a:p>
            <a:pPr>
              <a:spcBef>
                <a:spcPct val="50000"/>
              </a:spcBef>
              <a:buFontTx/>
              <a:buChar char="•"/>
            </a:pPr>
            <a:r>
              <a:rPr lang="en-US" sz="1400" b="0" dirty="0"/>
              <a:t>Not interact with peers, play alone</a:t>
            </a:r>
          </a:p>
          <a:p>
            <a:pPr>
              <a:spcBef>
                <a:spcPct val="50000"/>
              </a:spcBef>
              <a:buFontTx/>
              <a:buChar char="•"/>
            </a:pPr>
            <a:r>
              <a:rPr lang="en-US" sz="1400" b="0" dirty="0"/>
              <a:t>Lack self confidence</a:t>
            </a:r>
          </a:p>
          <a:p>
            <a:pPr>
              <a:spcBef>
                <a:spcPct val="50000"/>
              </a:spcBef>
              <a:buFontTx/>
              <a:buChar char="•"/>
            </a:pPr>
            <a:r>
              <a:rPr lang="en-US" sz="1400" b="0" dirty="0"/>
              <a:t>Have excessive fears or anxieties</a:t>
            </a:r>
          </a:p>
          <a:p>
            <a:pPr>
              <a:spcBef>
                <a:spcPct val="50000"/>
              </a:spcBef>
              <a:buFontTx/>
              <a:buChar char="•"/>
            </a:pPr>
            <a:r>
              <a:rPr lang="en-US" sz="1400" b="0" dirty="0"/>
              <a:t>Always be tiered</a:t>
            </a:r>
          </a:p>
          <a:p>
            <a:pPr>
              <a:spcBef>
                <a:spcPct val="50000"/>
              </a:spcBef>
              <a:buFontTx/>
              <a:buChar char="•"/>
            </a:pPr>
            <a:r>
              <a:rPr lang="en-US" sz="1400" b="0" dirty="0"/>
              <a:t>Be able to express ideas and use words effectively, but is selective as to where and to whom he/she will talks too</a:t>
            </a:r>
          </a:p>
          <a:p>
            <a:pPr>
              <a:spcBef>
                <a:spcPct val="50000"/>
              </a:spcBef>
              <a:buFontTx/>
              <a:buChar char="•"/>
            </a:pPr>
            <a:endParaRPr lang="en-US" sz="1400" b="0" dirty="0"/>
          </a:p>
          <a:p>
            <a:pPr>
              <a:spcBef>
                <a:spcPct val="50000"/>
              </a:spcBef>
              <a:buFontTx/>
              <a:buChar char="•"/>
            </a:pPr>
            <a:endParaRPr lang="en-US" sz="1400" b="0" dirty="0"/>
          </a:p>
        </p:txBody>
      </p:sp>
      <p:sp>
        <p:nvSpPr>
          <p:cNvPr id="71686" name="Text Box 6"/>
          <p:cNvSpPr txBox="1">
            <a:spLocks noChangeArrowheads="1"/>
          </p:cNvSpPr>
          <p:nvPr/>
        </p:nvSpPr>
        <p:spPr bwMode="auto">
          <a:xfrm>
            <a:off x="76200" y="5788025"/>
            <a:ext cx="8839200" cy="825500"/>
          </a:xfrm>
          <a:prstGeom prst="rect">
            <a:avLst/>
          </a:prstGeom>
          <a:noFill/>
          <a:ln w="9525">
            <a:noFill/>
            <a:miter lim="800000"/>
            <a:headEnd/>
            <a:tailEnd/>
          </a:ln>
          <a:effectLst/>
        </p:spPr>
        <p:txBody>
          <a:bodyPr>
            <a:spAutoFit/>
          </a:bodyPr>
          <a:lstStyle/>
          <a:p>
            <a:pPr>
              <a:spcBef>
                <a:spcPct val="50000"/>
              </a:spcBef>
            </a:pPr>
            <a:r>
              <a:rPr lang="en-US" sz="1600" b="0"/>
              <a:t>Some children present with extreme behaviors engaging in self mutilating behaviors, actions that intentionally hurt others, have no sense of danger , are cruel to people and animals, have periods of total loss of control, or exhibit inappropriate sexual behavior for his or her age.</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idx="4294967295"/>
          </p:nvPr>
        </p:nvSpPr>
        <p:spPr>
          <a:xfrm>
            <a:off x="0" y="274638"/>
            <a:ext cx="8229600" cy="1143000"/>
          </a:xfrm>
        </p:spPr>
        <p:txBody>
          <a:bodyPr>
            <a:normAutofit fontScale="90000"/>
          </a:bodyPr>
          <a:lstStyle/>
          <a:p>
            <a:r>
              <a:rPr lang="en-US" sz="2400"/>
              <a:t>Strategies to support children with emotional issues</a:t>
            </a:r>
            <a:br>
              <a:rPr lang="en-US" sz="2400"/>
            </a:br>
            <a:r>
              <a:rPr lang="en-US" sz="1400">
                <a:effectLst/>
              </a:rPr>
              <a:t>It is very frightening for the other children when a child with emotional issues loses control.  Always have an emergency plan that is put into action of a child loses control.  This includes designating one person to handle the child that’s experiencing the problem and a second person to direct the other children and support tem until the situation is resolved.  </a:t>
            </a:r>
            <a:endParaRPr lang="en-US" sz="2400"/>
          </a:p>
        </p:txBody>
      </p:sp>
      <p:sp>
        <p:nvSpPr>
          <p:cNvPr id="78854" name="Text Box 6"/>
          <p:cNvSpPr txBox="1">
            <a:spLocks noChangeArrowheads="1"/>
          </p:cNvSpPr>
          <p:nvPr/>
        </p:nvSpPr>
        <p:spPr bwMode="auto">
          <a:xfrm>
            <a:off x="228600" y="1828800"/>
            <a:ext cx="8610600" cy="369332"/>
          </a:xfrm>
          <a:prstGeom prst="rect">
            <a:avLst/>
          </a:prstGeom>
          <a:noFill/>
          <a:ln w="9525">
            <a:noFill/>
            <a:miter lim="800000"/>
            <a:headEnd/>
            <a:tailEnd/>
          </a:ln>
          <a:effectLst/>
        </p:spPr>
        <p:txBody>
          <a:bodyPr wrap="square">
            <a:spAutoFit/>
          </a:bodyPr>
          <a:lstStyle/>
          <a:p>
            <a:pPr>
              <a:spcBef>
                <a:spcPct val="50000"/>
              </a:spcBef>
            </a:pPr>
            <a:endParaRPr lang="en-US" b="0"/>
          </a:p>
        </p:txBody>
      </p:sp>
      <p:sp>
        <p:nvSpPr>
          <p:cNvPr id="78855" name="Text Box 7"/>
          <p:cNvSpPr txBox="1">
            <a:spLocks noChangeArrowheads="1"/>
          </p:cNvSpPr>
          <p:nvPr/>
        </p:nvSpPr>
        <p:spPr bwMode="auto">
          <a:xfrm>
            <a:off x="381000" y="1447800"/>
            <a:ext cx="8610600" cy="6497638"/>
          </a:xfrm>
          <a:prstGeom prst="rect">
            <a:avLst/>
          </a:prstGeom>
          <a:noFill/>
          <a:ln w="9525">
            <a:noFill/>
            <a:miter lim="800000"/>
            <a:headEnd/>
            <a:tailEnd/>
          </a:ln>
          <a:effectLst/>
        </p:spPr>
        <p:txBody>
          <a:bodyPr>
            <a:spAutoFit/>
          </a:bodyPr>
          <a:lstStyle/>
          <a:p>
            <a:pPr eaLnBrk="1" hangingPunct="1">
              <a:lnSpc>
                <a:spcPct val="90000"/>
              </a:lnSpc>
              <a:spcBef>
                <a:spcPct val="20000"/>
              </a:spcBef>
              <a:buClr>
                <a:schemeClr val="hlink"/>
              </a:buClr>
              <a:buSzPct val="120000"/>
            </a:pPr>
            <a:endParaRPr lang="en-US" sz="1400" b="0" dirty="0">
              <a:effectLst>
                <a:outerShdw blurRad="38100" dist="38100" dir="2700000" algn="tl">
                  <a:srgbClr val="000000"/>
                </a:outerShdw>
              </a:effectLst>
            </a:endParaRPr>
          </a:p>
          <a:p>
            <a:pPr eaLnBrk="1" hangingPunct="1">
              <a:lnSpc>
                <a:spcPct val="90000"/>
              </a:lnSpc>
              <a:spcBef>
                <a:spcPct val="20000"/>
              </a:spcBef>
              <a:buClr>
                <a:schemeClr val="hlink"/>
              </a:buClr>
              <a:buSzPct val="120000"/>
              <a:buFontTx/>
              <a:buChar char="•"/>
            </a:pPr>
            <a:endParaRPr lang="en-US" sz="1400" b="0" dirty="0">
              <a:effectLst>
                <a:outerShdw blurRad="38100" dist="38100" dir="2700000" algn="tl">
                  <a:srgbClr val="000000"/>
                </a:outerShdw>
              </a:effectLst>
            </a:endParaRP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Identify the trigger to the child's outburst and develop preventive strategies</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Ignore negative behavior as much as possible, try and reinforce positive behaviors</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Involve the child in positive social experiences and be encouraging as possible</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Explain routines and rules very carefully.  Post rules and routines where the children can see it.  Use visual schedules or planners to help the child prepare for the routine, highlight changes.</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Use touch such as supportive hand on a shoulder to help children maintain control</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Provide the child with positive strategies to deal with emotions.  Have a feeling kit available with materials to help the child work out strong feelings</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Use puppets and dress up activities to provide outlets for role playing feelings</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Water, sand, finger-paint and other messy activities offer relaxation for many children</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Be understanding but set firm limits on behavior</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Give choices whenever possible to help the child feel a sense of power and control</a:t>
            </a:r>
          </a:p>
          <a:p>
            <a:pPr eaLnBrk="1" hangingPunct="1">
              <a:lnSpc>
                <a:spcPct val="90000"/>
              </a:lnSpc>
              <a:spcBef>
                <a:spcPct val="20000"/>
              </a:spcBef>
              <a:buClr>
                <a:schemeClr val="hlink"/>
              </a:buClr>
              <a:buSzPct val="120000"/>
              <a:buFontTx/>
              <a:buChar char="•"/>
            </a:pPr>
            <a:r>
              <a:rPr lang="en-US" sz="1400" b="0" dirty="0">
                <a:effectLst>
                  <a:outerShdw blurRad="38100" dist="38100" dir="2700000" algn="tl">
                    <a:srgbClr val="000000"/>
                  </a:outerShdw>
                </a:effectLst>
              </a:rPr>
              <a:t>Teach relaxations strategies such as Yoga, breathing exercises, or use music.</a:t>
            </a:r>
          </a:p>
          <a:p>
            <a:pPr eaLnBrk="1" hangingPunct="1">
              <a:lnSpc>
                <a:spcPct val="90000"/>
              </a:lnSpc>
              <a:spcBef>
                <a:spcPct val="20000"/>
              </a:spcBef>
              <a:buClr>
                <a:schemeClr val="hlink"/>
              </a:buClr>
              <a:buSzPct val="120000"/>
              <a:buFontTx/>
              <a:buChar char="•"/>
            </a:pPr>
            <a:endParaRPr lang="en-US" sz="1400" b="0" dirty="0">
              <a:effectLst>
                <a:outerShdw blurRad="38100" dist="38100" dir="2700000" algn="tl">
                  <a:srgbClr val="000000"/>
                </a:outerShdw>
              </a:effectLst>
            </a:endParaRPr>
          </a:p>
          <a:p>
            <a:pPr eaLnBrk="1" hangingPunct="1">
              <a:lnSpc>
                <a:spcPct val="90000"/>
              </a:lnSpc>
              <a:spcBef>
                <a:spcPct val="20000"/>
              </a:spcBef>
              <a:buClr>
                <a:schemeClr val="hlink"/>
              </a:buClr>
              <a:buSzPct val="120000"/>
            </a:pPr>
            <a:r>
              <a:rPr lang="en-US" sz="1400" b="0" dirty="0">
                <a:effectLst>
                  <a:outerShdw blurRad="38100" dist="38100" dir="2700000" algn="tl">
                    <a:srgbClr val="000000"/>
                  </a:outerShdw>
                </a:effectLst>
              </a:rPr>
              <a:t>It can be draining and frustrating dealing with a child with emotional issues.  Be sure to do things to support yourself.  If you feel yourself becoming overwhelmed talk with your director about the situation and brainstorm strategies to provide you with support.  It is helpful to add an extra staff person to the classroom until a plan has been implemented and the child begin to respond to the plan.  </a:t>
            </a:r>
          </a:p>
          <a:p>
            <a:pPr>
              <a:spcBef>
                <a:spcPct val="50000"/>
              </a:spcBef>
            </a:pPr>
            <a:r>
              <a:rPr lang="en-US" sz="1600" b="0" dirty="0"/>
              <a:t>Adapted from </a:t>
            </a:r>
            <a:r>
              <a:rPr lang="en-US" sz="1600" b="0" u="sng" dirty="0"/>
              <a:t>Children with Special Needs in Early Childhood Setting</a:t>
            </a:r>
            <a:r>
              <a:rPr lang="en-US" sz="1600" b="0" dirty="0"/>
              <a:t> by Carol </a:t>
            </a:r>
            <a:r>
              <a:rPr lang="en-US" sz="1600" b="0" dirty="0" err="1"/>
              <a:t>Paasche</a:t>
            </a:r>
            <a:r>
              <a:rPr lang="en-US" sz="1600" b="0" dirty="0"/>
              <a:t>, Lola </a:t>
            </a:r>
            <a:r>
              <a:rPr lang="en-US" sz="1600" b="0" dirty="0" err="1"/>
              <a:t>Gorrill</a:t>
            </a:r>
            <a:r>
              <a:rPr lang="en-US" sz="1600" b="0" dirty="0"/>
              <a:t>, Bev Strom</a:t>
            </a:r>
          </a:p>
          <a:p>
            <a:pPr eaLnBrk="1" hangingPunct="1">
              <a:lnSpc>
                <a:spcPct val="90000"/>
              </a:lnSpc>
              <a:spcBef>
                <a:spcPct val="20000"/>
              </a:spcBef>
              <a:buClr>
                <a:schemeClr val="hlink"/>
              </a:buClr>
              <a:buSzPct val="120000"/>
            </a:pPr>
            <a:endParaRPr lang="en-US" sz="1400" b="0" dirty="0">
              <a:effectLst>
                <a:outerShdw blurRad="38100" dist="38100" dir="2700000" algn="tl">
                  <a:srgbClr val="000000"/>
                </a:outerShdw>
              </a:effectLst>
            </a:endParaRPr>
          </a:p>
          <a:p>
            <a:pPr eaLnBrk="1" hangingPunct="1">
              <a:lnSpc>
                <a:spcPct val="90000"/>
              </a:lnSpc>
              <a:spcBef>
                <a:spcPct val="20000"/>
              </a:spcBef>
              <a:buClr>
                <a:schemeClr val="hlink"/>
              </a:buClr>
              <a:buSzPct val="120000"/>
            </a:pPr>
            <a:endParaRPr lang="en-US" sz="1400" b="0" dirty="0">
              <a:effectLst>
                <a:outerShdw blurRad="38100" dist="38100" dir="2700000" algn="tl">
                  <a:srgbClr val="000000"/>
                </a:outerShdw>
              </a:effectLst>
            </a:endParaRPr>
          </a:p>
          <a:p>
            <a:pPr eaLnBrk="1" hangingPunct="1">
              <a:lnSpc>
                <a:spcPct val="90000"/>
              </a:lnSpc>
              <a:spcBef>
                <a:spcPct val="20000"/>
              </a:spcBef>
              <a:buClr>
                <a:schemeClr val="hlink"/>
              </a:buClr>
              <a:buSzPct val="120000"/>
              <a:buFontTx/>
              <a:buChar char="•"/>
            </a:pPr>
            <a:endParaRPr lang="en-US" sz="1400" b="0" dirty="0">
              <a:effectLst>
                <a:outerShdw blurRad="38100" dist="38100" dir="2700000" algn="tl">
                  <a:srgbClr val="000000"/>
                </a:outerShdw>
              </a:effectLst>
            </a:endParaRPr>
          </a:p>
          <a:p>
            <a:pPr eaLnBrk="1" hangingPunct="1">
              <a:lnSpc>
                <a:spcPct val="90000"/>
              </a:lnSpc>
              <a:spcBef>
                <a:spcPct val="20000"/>
              </a:spcBef>
              <a:buClr>
                <a:schemeClr val="hlink"/>
              </a:buClr>
              <a:buSzPct val="120000"/>
            </a:pPr>
            <a:endParaRPr lang="en-US" sz="1400" b="0" dirty="0">
              <a:effectLst>
                <a:outerShdw blurRad="38100" dist="38100" dir="2700000" algn="tl">
                  <a:srgbClr val="000000"/>
                </a:outerShdw>
              </a:effectLst>
            </a:endParaRPr>
          </a:p>
          <a:p>
            <a:pPr>
              <a:spcBef>
                <a:spcPct val="50000"/>
              </a:spcBef>
            </a:pPr>
            <a:endParaRPr lang="en-US" b="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In Session 1 we learned how to  identify children who may have disabilities in our programs.  As providers of Early Education and Care it is our task to help families begin their journey.  One critical way we can help the families we serve understand the systems designed to support them and the laws that are in place to protect their rights. We can help point them in the right direction and provide them with support throughout their journey.</a:t>
            </a:r>
            <a:endParaRPr lang="en-US" dirty="0"/>
          </a:p>
        </p:txBody>
      </p:sp>
      <p:sp>
        <p:nvSpPr>
          <p:cNvPr id="3" name="Title 2"/>
          <p:cNvSpPr>
            <a:spLocks noGrp="1"/>
          </p:cNvSpPr>
          <p:nvPr>
            <p:ph type="title"/>
          </p:nvPr>
        </p:nvSpPr>
        <p:spPr/>
        <p:txBody>
          <a:bodyPr/>
          <a:lstStyle/>
          <a:p>
            <a:pPr algn="ctr"/>
            <a:r>
              <a:rPr lang="en-US" dirty="0" smtClean="0"/>
              <a:t>Where do I Begin? </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457200" y="292100"/>
            <a:ext cx="8382000" cy="2603500"/>
          </a:xfrm>
        </p:spPr>
        <p:txBody>
          <a:bodyPr>
            <a:normAutofit fontScale="90000"/>
          </a:bodyPr>
          <a:lstStyle/>
          <a:p>
            <a:r>
              <a:rPr lang="en-US" sz="1200"/>
              <a:t> </a:t>
            </a:r>
            <a:r>
              <a:rPr lang="en-US" sz="1400" b="1">
                <a:effectLst/>
              </a:rPr>
              <a:t>Specific learning disability is defined as follows:</a:t>
            </a:r>
            <a:br>
              <a:rPr lang="en-US" sz="1400" b="1">
                <a:effectLst/>
              </a:rPr>
            </a:br>
            <a:r>
              <a:rPr lang="en-US" sz="1400" b="1">
                <a:effectLst/>
              </a:rPr>
              <a:t>    (i) General. The term means a disorder in one or more of the basic psychological processes involved in understanding or in using language, spoken or written, that may manifest itself in an imperfect ability to listen, think, speak, read, write, spell, or to do mathematical calculations, including conditions such as perceptual disabilities, brain injury, minimal brain dysfunction, dyslexia, and developmental aphasia.</a:t>
            </a:r>
            <a:br>
              <a:rPr lang="en-US" sz="1400" b="1">
                <a:effectLst/>
              </a:rPr>
            </a:br>
            <a:r>
              <a:rPr lang="en-US" sz="1400" b="1">
                <a:effectLst/>
              </a:rPr>
              <a:t/>
            </a:r>
            <a:br>
              <a:rPr lang="en-US" sz="1400" b="1">
                <a:effectLst/>
              </a:rPr>
            </a:br>
            <a:r>
              <a:rPr lang="en-US" sz="1400" b="1">
                <a:effectLst/>
              </a:rPr>
              <a:t>    (ii) Disorders not included. The term does not include learning problems that are primarily the result of visual, hearing, or motor disabilities, of mental retardation, or emotional disturbance, or of environmental, cultural, or economic disadvantage</a:t>
            </a:r>
            <a:br>
              <a:rPr lang="en-US" sz="1400" b="1">
                <a:effectLst/>
              </a:rPr>
            </a:br>
            <a:r>
              <a:rPr lang="en-US" sz="1200" b="1">
                <a:effectLst/>
              </a:rPr>
              <a:t/>
            </a:r>
            <a:br>
              <a:rPr lang="en-US" sz="1200" b="1">
                <a:effectLst/>
              </a:rPr>
            </a:br>
            <a:r>
              <a:rPr lang="en-US" sz="1200"/>
              <a:t>(</a:t>
            </a:r>
            <a:r>
              <a:rPr lang="en-US" sz="1200">
                <a:hlinkClick r:id="rId2"/>
              </a:rPr>
              <a:t>www.massdoe/sped</a:t>
            </a:r>
            <a:r>
              <a:rPr lang="en-US" sz="1200"/>
              <a:t>)</a:t>
            </a:r>
            <a:br>
              <a:rPr lang="en-US" sz="1200"/>
            </a:br>
            <a:endParaRPr lang="en-US" sz="1200"/>
          </a:p>
        </p:txBody>
      </p:sp>
      <p:sp>
        <p:nvSpPr>
          <p:cNvPr id="72707" name="Rectangle 3"/>
          <p:cNvSpPr>
            <a:spLocks noGrp="1" noChangeArrowheads="1"/>
          </p:cNvSpPr>
          <p:nvPr>
            <p:ph type="body" idx="1"/>
          </p:nvPr>
        </p:nvSpPr>
        <p:spPr>
          <a:xfrm>
            <a:off x="457200" y="2971800"/>
            <a:ext cx="8229600" cy="3657600"/>
          </a:xfrm>
        </p:spPr>
        <p:txBody>
          <a:bodyPr/>
          <a:lstStyle/>
          <a:p>
            <a:pPr>
              <a:buFontTx/>
              <a:buNone/>
            </a:pPr>
            <a:r>
              <a:rPr lang="en-US" sz="1800" dirty="0"/>
              <a:t>Children who are diagnosed with ADHD are placed in this category.  Many of the behavioral indicators are similar to those presented in children with Sensory Processing Disorder.  </a:t>
            </a:r>
          </a:p>
          <a:p>
            <a:pPr>
              <a:buFontTx/>
              <a:buNone/>
            </a:pPr>
            <a:r>
              <a:rPr lang="en-US" sz="1800" dirty="0"/>
              <a:t>It is difficult to recognize learning disabilities in preschool age children however there is evidence of problems in the area of pre-academic skills such as the ability to acquire, process and retain information.  Children who are later diagnosed with learning disabilities often have difficulties in gross and fine motors abilities, problems in visual, auditory, and tactile/kinesthetic perception, and or expressive or receptive language.  </a:t>
            </a:r>
          </a:p>
          <a:p>
            <a:pPr>
              <a:buFontTx/>
              <a:buNone/>
            </a:pPr>
            <a:endParaRPr lang="en-US" sz="1800" dirty="0"/>
          </a:p>
          <a:p>
            <a:pPr>
              <a:buFontTx/>
              <a:buNone/>
            </a:pPr>
            <a:endParaRPr lang="en-US" sz="1800" dirty="0"/>
          </a:p>
          <a:p>
            <a:pPr>
              <a:buFontTx/>
              <a:buNone/>
            </a:pPr>
            <a:endParaRPr lang="en-US" sz="1800" dirty="0"/>
          </a:p>
        </p:txBody>
      </p:sp>
      <p:sp>
        <p:nvSpPr>
          <p:cNvPr id="72708" name="Text Box 4"/>
          <p:cNvSpPr txBox="1">
            <a:spLocks noChangeArrowheads="1"/>
          </p:cNvSpPr>
          <p:nvPr/>
        </p:nvSpPr>
        <p:spPr bwMode="auto">
          <a:xfrm>
            <a:off x="457200" y="3429000"/>
            <a:ext cx="4114800" cy="366713"/>
          </a:xfrm>
          <a:prstGeom prst="rect">
            <a:avLst/>
          </a:prstGeom>
          <a:noFill/>
          <a:ln w="9525">
            <a:noFill/>
            <a:miter lim="800000"/>
            <a:headEnd/>
            <a:tailEnd/>
          </a:ln>
          <a:effectLst/>
        </p:spPr>
        <p:txBody>
          <a:bodyPr>
            <a:spAutoFit/>
          </a:bodyPr>
          <a:lstStyle/>
          <a:p>
            <a:pPr>
              <a:spcBef>
                <a:spcPct val="50000"/>
              </a:spcBef>
            </a:pPr>
            <a:endParaRPr lang="en-US" b="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2706"/>
                                        </p:tgtEl>
                                        <p:attrNameLst>
                                          <p:attrName>style.visibility</p:attrName>
                                        </p:attrNameLst>
                                      </p:cBhvr>
                                      <p:to>
                                        <p:strVal val="visible"/>
                                      </p:to>
                                    </p:set>
                                    <p:animEffect transition="in" filter="dissolve">
                                      <p:cBhvr>
                                        <p:cTn id="7" dur="500"/>
                                        <p:tgtEl>
                                          <p:spTgt spid="72706"/>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2707">
                                            <p:txEl>
                                              <p:pRg st="0" end="0"/>
                                            </p:txEl>
                                          </p:spTgt>
                                        </p:tgtEl>
                                        <p:attrNameLst>
                                          <p:attrName>style.visibility</p:attrName>
                                        </p:attrNameLst>
                                      </p:cBhvr>
                                      <p:to>
                                        <p:strVal val="visible"/>
                                      </p:to>
                                    </p:set>
                                    <p:animEffect transition="in" filter="dissolve">
                                      <p:cBhvr>
                                        <p:cTn id="11" dur="500"/>
                                        <p:tgtEl>
                                          <p:spTgt spid="72707">
                                            <p:txEl>
                                              <p:pRg st="0" end="0"/>
                                            </p:txEl>
                                          </p:spTgt>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72707">
                                            <p:txEl>
                                              <p:pRg st="1" end="1"/>
                                            </p:txEl>
                                          </p:spTgt>
                                        </p:tgtEl>
                                        <p:attrNameLst>
                                          <p:attrName>style.visibility</p:attrName>
                                        </p:attrNameLst>
                                      </p:cBhvr>
                                      <p:to>
                                        <p:strVal val="visible"/>
                                      </p:to>
                                    </p:set>
                                    <p:animEffect transition="in" filter="dissolve">
                                      <p:cBhvr>
                                        <p:cTn id="15" dur="500"/>
                                        <p:tgtEl>
                                          <p:spTgt spid="727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autoUpdateAnimBg="0"/>
      <p:bldP spid="72707" grpId="0" build="p"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9874" name="Rectangle 2"/>
          <p:cNvSpPr>
            <a:spLocks noGrp="1" noChangeArrowheads="1"/>
          </p:cNvSpPr>
          <p:nvPr>
            <p:ph type="title" idx="4294967295"/>
          </p:nvPr>
        </p:nvSpPr>
        <p:spPr>
          <a:xfrm>
            <a:off x="0" y="292100"/>
            <a:ext cx="8229600" cy="546100"/>
          </a:xfrm>
        </p:spPr>
        <p:txBody>
          <a:bodyPr/>
          <a:lstStyle/>
          <a:p>
            <a:r>
              <a:rPr lang="en-US" sz="1800"/>
              <a:t>Behaviors that may indicate a specific leaning disability are:</a:t>
            </a:r>
          </a:p>
        </p:txBody>
      </p:sp>
      <p:sp>
        <p:nvSpPr>
          <p:cNvPr id="79875" name="Rectangle 3"/>
          <p:cNvSpPr>
            <a:spLocks noGrp="1" noChangeArrowheads="1"/>
          </p:cNvSpPr>
          <p:nvPr>
            <p:ph type="body" sz="half" idx="4294967295"/>
          </p:nvPr>
        </p:nvSpPr>
        <p:spPr>
          <a:xfrm>
            <a:off x="0" y="914400"/>
            <a:ext cx="4038600" cy="5105400"/>
          </a:xfrm>
        </p:spPr>
        <p:txBody>
          <a:bodyPr/>
          <a:lstStyle/>
          <a:p>
            <a:pPr>
              <a:buFontTx/>
              <a:buNone/>
            </a:pPr>
            <a:r>
              <a:rPr lang="en-US" sz="1400" b="1">
                <a:effectLst/>
              </a:rPr>
              <a:t>Fine and Gross Motor skills are often delayed, you may observe the child to:</a:t>
            </a:r>
          </a:p>
          <a:p>
            <a:r>
              <a:rPr lang="en-US" sz="1200" b="1">
                <a:effectLst/>
              </a:rPr>
              <a:t>Experience a general awkwardness, stumbling, difficulty with task that require right/left sequencing of feet.</a:t>
            </a:r>
          </a:p>
          <a:p>
            <a:r>
              <a:rPr lang="en-US" sz="1200" b="1">
                <a:effectLst/>
              </a:rPr>
              <a:t>Fear of heights due to impaired depth perception</a:t>
            </a:r>
          </a:p>
          <a:p>
            <a:r>
              <a:rPr lang="en-US" sz="1200" b="1">
                <a:effectLst/>
              </a:rPr>
              <a:t>Problems kicking a ball</a:t>
            </a:r>
          </a:p>
          <a:p>
            <a:r>
              <a:rPr lang="en-US" sz="1200" b="1">
                <a:effectLst/>
              </a:rPr>
              <a:t>Poor sense of directionality</a:t>
            </a:r>
          </a:p>
          <a:p>
            <a:r>
              <a:rPr lang="en-US" sz="1200" b="1">
                <a:effectLst/>
              </a:rPr>
              <a:t>Unaware of which direction a sound comes from</a:t>
            </a:r>
          </a:p>
          <a:p>
            <a:r>
              <a:rPr lang="en-US" sz="1200" b="1">
                <a:effectLst/>
              </a:rPr>
              <a:t>Hears sounds louder interfering with ability to concentrate</a:t>
            </a:r>
          </a:p>
          <a:p>
            <a:r>
              <a:rPr lang="en-US" sz="1200" b="1">
                <a:effectLst/>
              </a:rPr>
              <a:t>Have an awkward grasp when holding scissors,markers, pencils, or crayons</a:t>
            </a:r>
          </a:p>
          <a:p>
            <a:r>
              <a:rPr lang="en-US" sz="1200" b="1">
                <a:effectLst/>
              </a:rPr>
              <a:t>Hands tend to shake or are tense when using writing tools</a:t>
            </a:r>
          </a:p>
          <a:p>
            <a:r>
              <a:rPr lang="en-US" sz="1200" b="1">
                <a:effectLst/>
              </a:rPr>
              <a:t>Drawings that are developmentally immature</a:t>
            </a:r>
          </a:p>
          <a:p>
            <a:r>
              <a:rPr lang="en-US" sz="1200" b="1">
                <a:effectLst/>
              </a:rPr>
              <a:t>Poor coordination and perception skills when building with blocks</a:t>
            </a:r>
          </a:p>
          <a:p>
            <a:r>
              <a:rPr lang="en-US" sz="1200" b="1">
                <a:effectLst/>
              </a:rPr>
              <a:t>Inability to perceive where puzzle pieces fit</a:t>
            </a:r>
          </a:p>
          <a:p>
            <a:r>
              <a:rPr lang="en-US" sz="1200" b="1">
                <a:effectLst/>
              </a:rPr>
              <a:t>Inability to build or paint constructively due to poor eye hand coordination.</a:t>
            </a:r>
          </a:p>
          <a:p>
            <a:endParaRPr lang="en-US" sz="1200" b="1">
              <a:effectLst/>
            </a:endParaRPr>
          </a:p>
          <a:p>
            <a:endParaRPr lang="en-US" sz="1200" b="1">
              <a:effectLst/>
            </a:endParaRPr>
          </a:p>
        </p:txBody>
      </p:sp>
      <p:sp>
        <p:nvSpPr>
          <p:cNvPr id="79876" name="Rectangle 4"/>
          <p:cNvSpPr>
            <a:spLocks noGrp="1" noChangeArrowheads="1"/>
          </p:cNvSpPr>
          <p:nvPr>
            <p:ph type="body" sz="half" idx="4294967295"/>
          </p:nvPr>
        </p:nvSpPr>
        <p:spPr>
          <a:xfrm>
            <a:off x="5105400" y="685800"/>
            <a:ext cx="4038600" cy="5105400"/>
          </a:xfrm>
        </p:spPr>
        <p:txBody>
          <a:bodyPr>
            <a:normAutofit fontScale="92500"/>
          </a:bodyPr>
          <a:lstStyle/>
          <a:p>
            <a:pPr>
              <a:buFontTx/>
              <a:buNone/>
            </a:pPr>
            <a:r>
              <a:rPr lang="en-US" sz="1400"/>
              <a:t>Pre academic skills tend to be below expected developmental level.  The child may:</a:t>
            </a:r>
          </a:p>
          <a:p>
            <a:r>
              <a:rPr lang="en-US" sz="1200"/>
              <a:t>Have uneven patterns of abilities indifferent areas of development</a:t>
            </a:r>
          </a:p>
          <a:p>
            <a:r>
              <a:rPr lang="en-US" sz="1200"/>
              <a:t>Seem intellectually bright despite inconsistent performance in different area of development</a:t>
            </a:r>
          </a:p>
          <a:p>
            <a:r>
              <a:rPr lang="en-US" sz="1200"/>
              <a:t>Have language that seem immature</a:t>
            </a:r>
          </a:p>
          <a:p>
            <a:r>
              <a:rPr lang="en-US" sz="1200"/>
              <a:t>Responds to questions with inappropriate answers</a:t>
            </a:r>
          </a:p>
          <a:p>
            <a:r>
              <a:rPr lang="en-US" sz="1200"/>
              <a:t>Have difficulty recalling desired word when speaking-may use an associated word </a:t>
            </a:r>
          </a:p>
          <a:p>
            <a:r>
              <a:rPr lang="en-US" sz="1200"/>
              <a:t>Speak too loudly or too softly</a:t>
            </a:r>
          </a:p>
          <a:p>
            <a:r>
              <a:rPr lang="en-US" sz="1200"/>
              <a:t>Have noticeable problems with processing visual and auditory information</a:t>
            </a:r>
          </a:p>
          <a:p>
            <a:r>
              <a:rPr lang="en-US" sz="1200"/>
              <a:t>Confuse time and space concepts</a:t>
            </a:r>
          </a:p>
          <a:p>
            <a:r>
              <a:rPr lang="en-US" sz="1200"/>
              <a:t>Have difficulty with sequence and acquiring number concepts</a:t>
            </a:r>
          </a:p>
          <a:p>
            <a:r>
              <a:rPr lang="en-US" sz="1200"/>
              <a:t>Have trouble rhyming</a:t>
            </a:r>
          </a:p>
          <a:p>
            <a:r>
              <a:rPr lang="en-US" sz="1200"/>
              <a:t>Have trouble with instructional words such as more,less,same,before,after, under</a:t>
            </a:r>
          </a:p>
          <a:p>
            <a:r>
              <a:rPr lang="en-US" sz="1200"/>
              <a:t>Be unable to tell a simple story in proper sequence</a:t>
            </a:r>
          </a:p>
          <a:p>
            <a:r>
              <a:rPr lang="en-US" sz="1200"/>
              <a:t>Be unable to remember what he has just heard</a:t>
            </a:r>
          </a:p>
          <a:p>
            <a:r>
              <a:rPr lang="en-US" sz="1200"/>
              <a:t>Be unable to locate a named object if the picture is complex.</a:t>
            </a:r>
          </a:p>
          <a:p>
            <a:endParaRPr lang="en-US" sz="1200"/>
          </a:p>
          <a:p>
            <a:endParaRPr lang="en-US" sz="1200"/>
          </a:p>
          <a:p>
            <a:endParaRPr lang="en-US" sz="1200"/>
          </a:p>
          <a:p>
            <a:pPr>
              <a:buFontTx/>
              <a:buNone/>
            </a:pPr>
            <a:endParaRPr lang="en-US" sz="1400"/>
          </a:p>
          <a:p>
            <a:pPr>
              <a:buFontTx/>
              <a:buNone/>
            </a:pPr>
            <a:endParaRPr lang="en-US" sz="1600"/>
          </a:p>
          <a:p>
            <a:pPr>
              <a:buFontTx/>
              <a:buNone/>
            </a:pPr>
            <a:endParaRPr lang="en-US" sz="1600"/>
          </a:p>
          <a:p>
            <a:pPr>
              <a:buFontTx/>
              <a:buNone/>
            </a:pPr>
            <a:endParaRPr lang="en-US" sz="1600"/>
          </a:p>
          <a:p>
            <a:pPr>
              <a:buFontTx/>
              <a:buNone/>
            </a:pPr>
            <a:endParaRPr lang="en-US" sz="1600"/>
          </a:p>
          <a:p>
            <a:pPr>
              <a:buFontTx/>
              <a:buNone/>
            </a:pPr>
            <a:endParaRPr lang="en-US" sz="1600"/>
          </a:p>
        </p:txBody>
      </p:sp>
      <p:sp>
        <p:nvSpPr>
          <p:cNvPr id="79877" name="Text Box 5"/>
          <p:cNvSpPr txBox="1">
            <a:spLocks noChangeArrowheads="1"/>
          </p:cNvSpPr>
          <p:nvPr/>
        </p:nvSpPr>
        <p:spPr bwMode="auto">
          <a:xfrm>
            <a:off x="990600" y="6019800"/>
            <a:ext cx="6705600" cy="228600"/>
          </a:xfrm>
          <a:prstGeom prst="rect">
            <a:avLst/>
          </a:prstGeom>
          <a:noFill/>
          <a:ln w="9525">
            <a:noFill/>
            <a:miter lim="800000"/>
            <a:headEnd/>
            <a:tailEnd/>
          </a:ln>
          <a:effectLst/>
        </p:spPr>
        <p:txBody>
          <a:bodyPr>
            <a:spAutoFit/>
          </a:bodyPr>
          <a:lstStyle/>
          <a:p>
            <a:pPr>
              <a:spcBef>
                <a:spcPct val="50000"/>
              </a:spcBef>
            </a:pPr>
            <a:r>
              <a:rPr lang="en-US" sz="900" b="0"/>
              <a:t>Adapted from </a:t>
            </a:r>
            <a:r>
              <a:rPr lang="en-US" sz="900" b="0" u="sng"/>
              <a:t>Children with Special Needs in Early Childhood Setting</a:t>
            </a:r>
            <a:r>
              <a:rPr lang="en-US" sz="900" b="0"/>
              <a:t> by Carol Paasche,Lola Gorill, Bev Strom</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04800" y="228600"/>
            <a:ext cx="8229600" cy="457200"/>
          </a:xfrm>
        </p:spPr>
        <p:txBody>
          <a:bodyPr/>
          <a:lstStyle/>
          <a:p>
            <a:r>
              <a:rPr lang="en-US" sz="1800"/>
              <a:t>Tips for Supporting Children with a possible Specific Learning Disability</a:t>
            </a:r>
          </a:p>
        </p:txBody>
      </p:sp>
      <p:sp>
        <p:nvSpPr>
          <p:cNvPr id="73731" name="Rectangle 3"/>
          <p:cNvSpPr>
            <a:spLocks noGrp="1" noChangeArrowheads="1"/>
          </p:cNvSpPr>
          <p:nvPr>
            <p:ph type="body" idx="1"/>
          </p:nvPr>
        </p:nvSpPr>
        <p:spPr>
          <a:xfrm>
            <a:off x="457200" y="762000"/>
            <a:ext cx="8229600" cy="5257800"/>
          </a:xfrm>
        </p:spPr>
        <p:txBody>
          <a:bodyPr/>
          <a:lstStyle/>
          <a:p>
            <a:r>
              <a:rPr lang="en-US" sz="1600" b="1"/>
              <a:t>Provide support in areas where the child is having difficulty such as: borders for puzzles, environmental clues/markers to help with directionality, foam balls for practice catching, a trampoline to encourage jumping, paintbrushes with large handles for grasping, broad markers and crayons, thicker paper that will not tear easily</a:t>
            </a:r>
          </a:p>
          <a:p>
            <a:r>
              <a:rPr lang="en-US" sz="1600" b="1"/>
              <a:t>Break words or assigned activities into small segments or task, keep directions simple</a:t>
            </a:r>
          </a:p>
          <a:p>
            <a:r>
              <a:rPr lang="en-US" sz="1600" b="1"/>
              <a:t>Use concrete materials to present concepts to different sensory modalities(visual,auditory,tactile)</a:t>
            </a:r>
          </a:p>
          <a:p>
            <a:r>
              <a:rPr lang="en-US" sz="1600" b="1"/>
              <a:t>Minimize distractions </a:t>
            </a:r>
            <a:r>
              <a:rPr lang="en-US" sz="1600" b="1">
                <a:effectLst/>
              </a:rPr>
              <a:t>whenever</a:t>
            </a:r>
            <a:r>
              <a:rPr lang="en-US" sz="1600" b="1"/>
              <a:t> possible, especially when a new skill is being taught</a:t>
            </a:r>
          </a:p>
          <a:p>
            <a:r>
              <a:rPr lang="en-US" sz="1600" b="1"/>
              <a:t>Simplify decision making by limiting the number of choices</a:t>
            </a:r>
          </a:p>
          <a:p>
            <a:r>
              <a:rPr lang="en-US" sz="1600" b="1"/>
              <a:t>Maintain routines, warning children of any changes in advance</a:t>
            </a:r>
          </a:p>
          <a:p>
            <a:r>
              <a:rPr lang="en-US" sz="1600" b="1"/>
              <a:t>Design takes to ensure success and then gradually increase difficulty</a:t>
            </a:r>
          </a:p>
          <a:p>
            <a:r>
              <a:rPr lang="en-US" sz="1600" b="1"/>
              <a:t>Ignore inattention and reinforce on task behaviors</a:t>
            </a:r>
          </a:p>
          <a:p>
            <a:r>
              <a:rPr lang="en-US" sz="1600" b="1"/>
              <a:t>Try and build into the daily program specific activities which a child can practice needed skills without being withdrawn from  the group.</a:t>
            </a:r>
          </a:p>
          <a:p>
            <a:endParaRPr lang="en-US" sz="1600" b="1"/>
          </a:p>
          <a:p>
            <a:pPr>
              <a:buFontTx/>
              <a:buNone/>
            </a:pPr>
            <a:endParaRPr lang="en-US" sz="1600" b="1"/>
          </a:p>
          <a:p>
            <a:pPr>
              <a:buFontTx/>
              <a:buNone/>
            </a:pPr>
            <a:endParaRPr lang="en-US" sz="1600" b="1"/>
          </a:p>
          <a:p>
            <a:pPr>
              <a:buFontTx/>
              <a:buNone/>
            </a:pPr>
            <a:endParaRPr lang="en-US" sz="1600"/>
          </a:p>
        </p:txBody>
      </p:sp>
      <p:sp>
        <p:nvSpPr>
          <p:cNvPr id="73732" name="Text Box 4"/>
          <p:cNvSpPr txBox="1">
            <a:spLocks noChangeArrowheads="1"/>
          </p:cNvSpPr>
          <p:nvPr/>
        </p:nvSpPr>
        <p:spPr bwMode="auto">
          <a:xfrm>
            <a:off x="990600" y="6019800"/>
            <a:ext cx="6705600" cy="228600"/>
          </a:xfrm>
          <a:prstGeom prst="rect">
            <a:avLst/>
          </a:prstGeom>
          <a:noFill/>
          <a:ln w="9525">
            <a:noFill/>
            <a:miter lim="800000"/>
            <a:headEnd/>
            <a:tailEnd/>
          </a:ln>
          <a:effectLst/>
        </p:spPr>
        <p:txBody>
          <a:bodyPr>
            <a:spAutoFit/>
          </a:bodyPr>
          <a:lstStyle/>
          <a:p>
            <a:pPr>
              <a:spcBef>
                <a:spcPct val="50000"/>
              </a:spcBef>
            </a:pPr>
            <a:r>
              <a:rPr lang="en-US" sz="900" b="0"/>
              <a:t>Adapted from </a:t>
            </a:r>
            <a:r>
              <a:rPr lang="en-US" sz="900" b="0" u="sng"/>
              <a:t>Children with Special Needs in Early Childhood Setting</a:t>
            </a:r>
            <a:r>
              <a:rPr lang="en-US" sz="900" b="0"/>
              <a:t> by Carol Paasche,Lola Gorill, Bev Strom</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en-US" sz="2400" dirty="0"/>
              <a:t>The Journey: A Never Ending Road with many storms to whether!</a:t>
            </a:r>
          </a:p>
        </p:txBody>
      </p:sp>
      <p:sp>
        <p:nvSpPr>
          <p:cNvPr id="74755" name="Rectangle 3"/>
          <p:cNvSpPr>
            <a:spLocks noGrp="1" noChangeArrowheads="1"/>
          </p:cNvSpPr>
          <p:nvPr>
            <p:ph type="body" idx="1"/>
          </p:nvPr>
        </p:nvSpPr>
        <p:spPr/>
        <p:txBody>
          <a:bodyPr>
            <a:normAutofit lnSpcReduction="10000"/>
          </a:bodyPr>
          <a:lstStyle/>
          <a:p>
            <a:pPr marL="609600" indent="-609600">
              <a:lnSpc>
                <a:spcPct val="90000"/>
              </a:lnSpc>
              <a:buFontTx/>
              <a:buNone/>
            </a:pPr>
            <a:r>
              <a:rPr lang="en-US" sz="1600" dirty="0"/>
              <a:t>        We as Providers of Early Education and Care are the usually the very people who help launch the family on this endless journey through the systems designed to meet their needs.  You support them by remembering the following:</a:t>
            </a:r>
          </a:p>
          <a:p>
            <a:pPr marL="609600" indent="-609600">
              <a:lnSpc>
                <a:spcPct val="90000"/>
              </a:lnSpc>
              <a:buFontTx/>
              <a:buNone/>
            </a:pPr>
            <a:endParaRPr lang="en-US" sz="1600" dirty="0"/>
          </a:p>
          <a:p>
            <a:pPr marL="609600" indent="-609600">
              <a:lnSpc>
                <a:spcPct val="90000"/>
              </a:lnSpc>
              <a:buFontTx/>
              <a:buAutoNum type="arabicPeriod"/>
            </a:pPr>
            <a:r>
              <a:rPr lang="en-US" sz="1600" dirty="0"/>
              <a:t>You are not a diagnostician! Do no put any labels to the behaviors you observe no matter how sure you are of what they mean! Cleary document the behaviors and send the family to the right professional.  </a:t>
            </a:r>
          </a:p>
          <a:p>
            <a:pPr marL="609600" indent="-609600">
              <a:lnSpc>
                <a:spcPct val="90000"/>
              </a:lnSpc>
              <a:buFontTx/>
              <a:buAutoNum type="arabicPeriod"/>
            </a:pPr>
            <a:endParaRPr lang="en-US" sz="1600" dirty="0"/>
          </a:p>
          <a:p>
            <a:pPr marL="609600" indent="-609600">
              <a:lnSpc>
                <a:spcPct val="90000"/>
              </a:lnSpc>
              <a:buFontTx/>
              <a:buAutoNum type="arabicPeriod"/>
            </a:pPr>
            <a:r>
              <a:rPr lang="en-US" sz="1600" dirty="0"/>
              <a:t>Be supportive and part of the process.  Reassure the families that you will support them in every way.  Find ways to let the parents know that you love and care about their child despite the difficulties their child may be experiencing</a:t>
            </a:r>
          </a:p>
          <a:p>
            <a:pPr marL="609600" indent="-609600">
              <a:lnSpc>
                <a:spcPct val="90000"/>
              </a:lnSpc>
              <a:buFontTx/>
              <a:buAutoNum type="arabicPeriod"/>
            </a:pPr>
            <a:endParaRPr lang="en-US" sz="1600" dirty="0"/>
          </a:p>
          <a:p>
            <a:pPr marL="609600" indent="-609600">
              <a:lnSpc>
                <a:spcPct val="90000"/>
              </a:lnSpc>
              <a:buFontTx/>
              <a:buAutoNum type="arabicPeriod"/>
            </a:pPr>
            <a:r>
              <a:rPr lang="en-US" sz="1600" dirty="0"/>
              <a:t> Children with disabilities are CHILDREN first.  Be careful not to focus on the disability.  View the whole child and think of the disability as an attribute like brown hair or freckles.  It is important to remind yourself of this often.  We do not want the disability to overshadow the child.  They are a child first foremost and always!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There is important information contained in each of these types of documents that will be helpful when supporting a child with a disability in your program.</a:t>
            </a:r>
          </a:p>
          <a:p>
            <a:r>
              <a:rPr lang="en-US" dirty="0" smtClean="0"/>
              <a:t>Ask parents for copies of the evaluations, reports and service plans. </a:t>
            </a:r>
          </a:p>
          <a:p>
            <a:r>
              <a:rPr lang="en-US" dirty="0" smtClean="0"/>
              <a:t>Get written permission to talk with the key therapists involved in supporting the child.</a:t>
            </a:r>
          </a:p>
          <a:p>
            <a:r>
              <a:rPr lang="en-US" dirty="0" smtClean="0"/>
              <a:t> Look at the goals in the reports and think about how you can incorporate them into your program when planning for this child. </a:t>
            </a:r>
            <a:endParaRPr lang="en-US" dirty="0"/>
          </a:p>
        </p:txBody>
      </p:sp>
      <p:sp>
        <p:nvSpPr>
          <p:cNvPr id="3" name="Title 2"/>
          <p:cNvSpPr>
            <a:spLocks noGrp="1"/>
          </p:cNvSpPr>
          <p:nvPr>
            <p:ph type="title"/>
          </p:nvPr>
        </p:nvSpPr>
        <p:spPr/>
        <p:txBody>
          <a:bodyPr/>
          <a:lstStyle/>
          <a:p>
            <a:r>
              <a:rPr lang="en-US" dirty="0" smtClean="0"/>
              <a:t>IFSP’s, IEP’s and Evaluations</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IEP’s Putting them into action.  Please use the guided viewing sheet as a guide while you are watching this video.</a:t>
            </a:r>
            <a:endParaRPr lang="en-US" dirty="0"/>
          </a:p>
        </p:txBody>
      </p:sp>
      <p:sp>
        <p:nvSpPr>
          <p:cNvPr id="3" name="Title 2"/>
          <p:cNvSpPr>
            <a:spLocks noGrp="1"/>
          </p:cNvSpPr>
          <p:nvPr>
            <p:ph type="title"/>
          </p:nvPr>
        </p:nvSpPr>
        <p:spPr/>
        <p:txBody>
          <a:bodyPr/>
          <a:lstStyle/>
          <a:p>
            <a:pPr algn="ctr"/>
            <a:r>
              <a:rPr lang="en-US" dirty="0" smtClean="0"/>
              <a:t>SpecialQuest Video</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groups of two you will be given an IEP, Evaluation, or Support Plan for a child.  Read the document and answer the questions on the sheet.  Be prepared to share your thoughts with the large group.</a:t>
            </a:r>
            <a:endParaRPr lang="en-US" dirty="0"/>
          </a:p>
        </p:txBody>
      </p:sp>
      <p:sp>
        <p:nvSpPr>
          <p:cNvPr id="3" name="Title 2"/>
          <p:cNvSpPr>
            <a:spLocks noGrp="1"/>
          </p:cNvSpPr>
          <p:nvPr>
            <p:ph type="title"/>
          </p:nvPr>
        </p:nvSpPr>
        <p:spPr/>
        <p:txBody>
          <a:bodyPr>
            <a:normAutofit fontScale="90000"/>
          </a:bodyPr>
          <a:lstStyle/>
          <a:p>
            <a:pPr algn="ctr"/>
            <a:r>
              <a:rPr lang="en-US" dirty="0" smtClean="0"/>
              <a:t>Small Group Activity: </a:t>
            </a:r>
            <a:br>
              <a:rPr lang="en-US" dirty="0" smtClean="0"/>
            </a:br>
            <a:r>
              <a:rPr lang="en-US" dirty="0" smtClean="0"/>
              <a:t>IEP’s and Evaluations</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Please fill out the evaluation form based n today's sessions.  Please be sure to answer the questions completely.</a:t>
            </a:r>
          </a:p>
          <a:p>
            <a:r>
              <a:rPr lang="en-US" dirty="0" smtClean="0"/>
              <a:t>Thank you for your participation! </a:t>
            </a:r>
          </a:p>
          <a:p>
            <a:r>
              <a:rPr lang="en-US" dirty="0" smtClean="0"/>
              <a:t>Have a wonderful week!</a:t>
            </a:r>
            <a:endParaRPr lang="en-US" dirty="0"/>
          </a:p>
        </p:txBody>
      </p:sp>
      <p:sp>
        <p:nvSpPr>
          <p:cNvPr id="3" name="Title 2"/>
          <p:cNvSpPr>
            <a:spLocks noGrp="1"/>
          </p:cNvSpPr>
          <p:nvPr>
            <p:ph type="title"/>
          </p:nvPr>
        </p:nvSpPr>
        <p:spPr/>
        <p:txBody>
          <a:bodyPr>
            <a:normAutofit/>
          </a:bodyPr>
          <a:lstStyle/>
          <a:p>
            <a:r>
              <a:rPr lang="en-US" dirty="0" smtClean="0"/>
              <a:t>Questions and </a:t>
            </a:r>
            <a:r>
              <a:rPr lang="en-US" dirty="0" err="1" smtClean="0"/>
              <a:t>Evalaution</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457200" y="838200"/>
            <a:ext cx="8229600" cy="5181600"/>
          </a:xfrm>
        </p:spPr>
        <p:txBody>
          <a:bodyPr>
            <a:normAutofit fontScale="92500" lnSpcReduction="20000"/>
          </a:bodyPr>
          <a:lstStyle/>
          <a:p>
            <a:pPr>
              <a:buFontTx/>
              <a:buNone/>
            </a:pPr>
            <a:r>
              <a:rPr lang="en-US" sz="2000" dirty="0" smtClean="0"/>
              <a:t>It is important to help guide parents in the right direction. The following are starting points for the process!</a:t>
            </a:r>
          </a:p>
          <a:p>
            <a:pPr>
              <a:buFontTx/>
              <a:buNone/>
            </a:pPr>
            <a:endParaRPr lang="en-US" sz="2000" dirty="0" smtClean="0"/>
          </a:p>
          <a:p>
            <a:pPr>
              <a:lnSpc>
                <a:spcPct val="90000"/>
              </a:lnSpc>
            </a:pPr>
            <a:r>
              <a:rPr lang="en-US" sz="2000" b="1" dirty="0" smtClean="0"/>
              <a:t>Pediatrician: </a:t>
            </a:r>
            <a:r>
              <a:rPr lang="en-US" sz="2000" dirty="0" smtClean="0"/>
              <a:t>It is important for parents to consult their pediatrician when starting the process. This will rule out any medical issues and the pediatrician can help with referrals to private evaluators.</a:t>
            </a:r>
            <a:endParaRPr lang="en-US" sz="2000" b="1" dirty="0" smtClean="0"/>
          </a:p>
          <a:p>
            <a:pPr>
              <a:lnSpc>
                <a:spcPct val="90000"/>
              </a:lnSpc>
            </a:pPr>
            <a:r>
              <a:rPr lang="en-US" sz="2000" b="1" dirty="0" smtClean="0"/>
              <a:t>Early Intervention Programs</a:t>
            </a:r>
            <a:r>
              <a:rPr lang="en-US" sz="2000" dirty="0" smtClean="0"/>
              <a:t>: If the child is </a:t>
            </a:r>
            <a:r>
              <a:rPr lang="en-US" sz="2000" b="1" dirty="0" smtClean="0"/>
              <a:t>under</a:t>
            </a:r>
            <a:r>
              <a:rPr lang="en-US" sz="2000" dirty="0" smtClean="0"/>
              <a:t> the age of two years and nine months your local early intervention program is a valuable resource.  They specialize in identifying and servicing children with development issues in this age group. There is a listing of Early Intervention Programs on Massfamilyties.org</a:t>
            </a:r>
          </a:p>
          <a:p>
            <a:pPr>
              <a:lnSpc>
                <a:spcPct val="90000"/>
              </a:lnSpc>
            </a:pPr>
            <a:r>
              <a:rPr lang="en-US" sz="2000" b="1" dirty="0" smtClean="0"/>
              <a:t>Local Public Schools: </a:t>
            </a:r>
            <a:r>
              <a:rPr lang="en-US" sz="2000" dirty="0" smtClean="0"/>
              <a:t>If the child is </a:t>
            </a:r>
            <a:r>
              <a:rPr lang="en-US" sz="2000" b="1" dirty="0" smtClean="0"/>
              <a:t>over</a:t>
            </a:r>
            <a:r>
              <a:rPr lang="en-US" sz="2000" dirty="0" smtClean="0"/>
              <a:t> two years and nine months old your local public schools provide screening, evaluation and services for your child.  The procedure for assessing services differ from town to town.  </a:t>
            </a:r>
          </a:p>
          <a:p>
            <a:pPr>
              <a:lnSpc>
                <a:spcPct val="90000"/>
              </a:lnSpc>
            </a:pPr>
            <a:r>
              <a:rPr lang="en-US" sz="2000" b="1" dirty="0" smtClean="0"/>
              <a:t>Private evaluations: </a:t>
            </a:r>
            <a:r>
              <a:rPr lang="en-US" sz="2000" dirty="0" smtClean="0"/>
              <a:t>There are agencies that provide screening, evaluation , and services privately.  These evaluations can be very costly and may not be covered by insurance. A pediatrician may be able to provide the families with information about private provider.  This website www.concordspedpac.org has a great list of private evaluators. </a:t>
            </a:r>
          </a:p>
          <a:p>
            <a:pPr>
              <a:buFontTx/>
              <a:buNone/>
            </a:pPr>
            <a:endParaRPr lang="en-US" sz="2000" dirty="0" smtClean="0"/>
          </a:p>
          <a:p>
            <a:pPr>
              <a:buFontTx/>
              <a:buNone/>
            </a:pPr>
            <a:endParaRPr lang="en-US" sz="2000" dirty="0" smtClean="0"/>
          </a:p>
          <a:p>
            <a:pPr lvl="1"/>
            <a:endParaRPr lang="en-US" sz="1800" dirty="0"/>
          </a:p>
          <a:p>
            <a:pPr lvl="1">
              <a:buFont typeface="Tahoma" charset="0"/>
              <a:buNone/>
            </a:pPr>
            <a:endParaRPr lang="en-US" sz="1800" dirty="0"/>
          </a:p>
        </p:txBody>
      </p:sp>
      <p:sp>
        <p:nvSpPr>
          <p:cNvPr id="33794" name="Rectangle 2"/>
          <p:cNvSpPr>
            <a:spLocks noGrp="1" noChangeArrowheads="1"/>
          </p:cNvSpPr>
          <p:nvPr>
            <p:ph type="title"/>
          </p:nvPr>
        </p:nvSpPr>
        <p:spPr>
          <a:xfrm>
            <a:off x="381000" y="304800"/>
            <a:ext cx="8229600" cy="546100"/>
          </a:xfrm>
        </p:spPr>
        <p:txBody>
          <a:bodyPr>
            <a:normAutofit/>
          </a:bodyPr>
          <a:lstStyle/>
          <a:p>
            <a:pPr algn="ctr"/>
            <a:r>
              <a:rPr lang="en-US" sz="2400" dirty="0" smtClean="0"/>
              <a:t>Navigating the Systems: You are the compass</a:t>
            </a: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Grp="1" noChangeArrowheads="1"/>
          </p:cNvSpPr>
          <p:nvPr>
            <p:ph idx="1"/>
          </p:nvPr>
        </p:nvSpPr>
        <p:spPr/>
        <p:txBody>
          <a:bodyPr>
            <a:normAutofit lnSpcReduction="10000"/>
          </a:bodyPr>
          <a:lstStyle/>
          <a:p>
            <a:pPr lvl="1">
              <a:buFontTx/>
              <a:buNone/>
            </a:pPr>
            <a:endParaRPr lang="en-US" sz="1800" b="1" dirty="0"/>
          </a:p>
          <a:p>
            <a:r>
              <a:rPr lang="en-US" sz="1800" dirty="0"/>
              <a:t>Provide the parents with copies of your observations </a:t>
            </a:r>
            <a:r>
              <a:rPr lang="en-US" sz="1800" dirty="0" smtClean="0"/>
              <a:t>  Write </a:t>
            </a:r>
            <a:r>
              <a:rPr lang="en-US" sz="1800" dirty="0"/>
              <a:t>up a chronology of the areas you have documented.  Be sure you include when you first noticed the behavior of concern, how long this behavior has remained the same, the steps you took to try and change</a:t>
            </a:r>
            <a:r>
              <a:rPr lang="en-US" sz="2800" dirty="0"/>
              <a:t> </a:t>
            </a:r>
            <a:r>
              <a:rPr lang="en-US" sz="1800" dirty="0"/>
              <a:t>the behavior ,any patterns you have observed.</a:t>
            </a:r>
          </a:p>
          <a:p>
            <a:r>
              <a:rPr lang="en-US" sz="1800" dirty="0"/>
              <a:t>Help them develop some bullet points to help them explain their concerns.  </a:t>
            </a:r>
          </a:p>
          <a:p>
            <a:r>
              <a:rPr lang="en-US" sz="1800" dirty="0"/>
              <a:t>Remind the parents to sign any papers which allow the evaluators to contact you for information.  Do not provide any information without the parents consent!  </a:t>
            </a:r>
          </a:p>
          <a:p>
            <a:r>
              <a:rPr lang="en-US" sz="1800" dirty="0"/>
              <a:t>Remind the parents to have insurance information available before they call.</a:t>
            </a:r>
          </a:p>
          <a:p>
            <a:r>
              <a:rPr lang="en-US" sz="1800" dirty="0"/>
              <a:t>Ask the parents to request an observation at your site as part of the process.  Ask for strategies to support the child in your setting. </a:t>
            </a:r>
          </a:p>
          <a:p>
            <a:endParaRPr lang="en-US" sz="1800" dirty="0"/>
          </a:p>
        </p:txBody>
      </p:sp>
      <p:sp>
        <p:nvSpPr>
          <p:cNvPr id="3" name="Title 2"/>
          <p:cNvSpPr>
            <a:spLocks noGrp="1"/>
          </p:cNvSpPr>
          <p:nvPr>
            <p:ph type="title"/>
          </p:nvPr>
        </p:nvSpPr>
        <p:spPr/>
        <p:txBody>
          <a:bodyPr/>
          <a:lstStyle/>
          <a:p>
            <a:pPr algn="ctr"/>
            <a:r>
              <a:rPr lang="en-US" sz="2800" dirty="0" smtClean="0"/>
              <a:t> You can help the process</a:t>
            </a:r>
            <a:endParaRPr lang="en-US" sz="2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5029200"/>
          </a:xfrm>
        </p:spPr>
        <p:txBody>
          <a:bodyPr/>
          <a:lstStyle/>
          <a:p>
            <a:pPr>
              <a:buNone/>
            </a:pPr>
            <a:r>
              <a:rPr lang="en-US" sz="1800" b="1" u="sng" dirty="0" smtClean="0"/>
              <a:t>ADA: </a:t>
            </a:r>
            <a:r>
              <a:rPr lang="en-US" sz="1800" b="1" dirty="0" smtClean="0"/>
              <a:t>American with Disabilities Act: </a:t>
            </a:r>
            <a:r>
              <a:rPr lang="en-US" sz="1800" i="1" dirty="0" smtClean="0"/>
              <a:t>This law was enacted to ensure that individuals with disabilities have access to public places, guaranteed meaningful work .  This law  means that all early education and care programs are prohibited from discriminating on the basis of disability.  It means no program can refuse  to admit a child because they have a disability.  </a:t>
            </a:r>
          </a:p>
          <a:p>
            <a:pPr>
              <a:buNone/>
            </a:pPr>
            <a:r>
              <a:rPr lang="en-US" sz="1800" b="1" u="sng" dirty="0" smtClean="0"/>
              <a:t>IDEA:</a:t>
            </a:r>
            <a:r>
              <a:rPr lang="en-US" sz="1800" dirty="0" smtClean="0"/>
              <a:t> </a:t>
            </a:r>
            <a:r>
              <a:rPr lang="en-US" sz="1800" b="1" dirty="0" smtClean="0"/>
              <a:t>Individual with Disabilities Education Act:</a:t>
            </a:r>
            <a:r>
              <a:rPr lang="en-US" sz="1800" i="1" dirty="0" smtClean="0"/>
              <a:t> This law was enacted to ensure that individuals with disabilities are guaranteed a free and appropriate education.  </a:t>
            </a:r>
          </a:p>
          <a:p>
            <a:pPr>
              <a:buNone/>
            </a:pPr>
            <a:r>
              <a:rPr lang="en-US" sz="1800" b="1" u="sng" dirty="0" smtClean="0"/>
              <a:t>Section 504</a:t>
            </a:r>
            <a:r>
              <a:rPr lang="en-US" sz="1800" dirty="0" smtClean="0"/>
              <a:t> </a:t>
            </a:r>
            <a:r>
              <a:rPr lang="en-US" sz="1800" b="1" u="sng" dirty="0" smtClean="0"/>
              <a:t>of the Rehabilitation Act </a:t>
            </a:r>
            <a:r>
              <a:rPr lang="en-US" sz="1800" i="1" dirty="0" smtClean="0"/>
              <a:t>pertains to making accommodations for individuals with disabilities who require special strategies to access a free and appropriate education but do not require specialized instruction.</a:t>
            </a:r>
          </a:p>
          <a:p>
            <a:pPr>
              <a:buNone/>
            </a:pPr>
            <a:r>
              <a:rPr lang="en-US" sz="2400" b="1" u="sng" dirty="0" smtClean="0"/>
              <a:t>Massachusetts General Law  71B:</a:t>
            </a:r>
            <a:r>
              <a:rPr lang="en-US" sz="2400" i="1" dirty="0" smtClean="0"/>
              <a:t> </a:t>
            </a:r>
            <a:r>
              <a:rPr lang="en-US" sz="1800" i="1" dirty="0" smtClean="0"/>
              <a:t>is the states </a:t>
            </a:r>
          </a:p>
          <a:p>
            <a:pPr>
              <a:buNone/>
            </a:pPr>
            <a:r>
              <a:rPr lang="en-US" sz="1800" i="1" dirty="0" smtClean="0"/>
              <a:t>implementation of IDEA.</a:t>
            </a:r>
          </a:p>
          <a:p>
            <a:pPr>
              <a:buNone/>
            </a:pPr>
            <a:r>
              <a:rPr lang="en-US" sz="1400" dirty="0" smtClean="0"/>
              <a:t>For more specific information regarding the laws go to www.fcsn.org</a:t>
            </a:r>
            <a:endParaRPr lang="en-US" sz="1400" dirty="0"/>
          </a:p>
        </p:txBody>
      </p:sp>
      <p:sp>
        <p:nvSpPr>
          <p:cNvPr id="3" name="Title 2"/>
          <p:cNvSpPr>
            <a:spLocks noGrp="1"/>
          </p:cNvSpPr>
          <p:nvPr>
            <p:ph type="title"/>
          </p:nvPr>
        </p:nvSpPr>
        <p:spPr/>
        <p:txBody>
          <a:bodyPr>
            <a:normAutofit/>
          </a:bodyPr>
          <a:lstStyle/>
          <a:p>
            <a:r>
              <a:rPr lang="en-US" sz="2400" dirty="0" smtClean="0"/>
              <a:t>The Laws that Protect and Direct the Process</a:t>
            </a:r>
            <a:endParaRPr lang="en-US" sz="2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idx="1"/>
          </p:nvPr>
        </p:nvSpPr>
        <p:spPr>
          <a:xfrm>
            <a:off x="457200" y="1219200"/>
            <a:ext cx="8229600" cy="5105400"/>
          </a:xfrm>
        </p:spPr>
        <p:txBody>
          <a:bodyPr>
            <a:normAutofit lnSpcReduction="10000"/>
          </a:bodyPr>
          <a:lstStyle/>
          <a:p>
            <a:pPr>
              <a:buFontTx/>
              <a:buNone/>
            </a:pPr>
            <a:r>
              <a:rPr lang="en-US" sz="2400" dirty="0"/>
              <a:t>Providers play a key role in this process.  Your role is to:</a:t>
            </a:r>
          </a:p>
          <a:p>
            <a:r>
              <a:rPr lang="en-US" sz="2400" dirty="0"/>
              <a:t>Provide documentation that will help provide an initial picture of how the child functions within a group environment</a:t>
            </a:r>
          </a:p>
          <a:p>
            <a:r>
              <a:rPr lang="en-US" sz="2400" dirty="0"/>
              <a:t>Carefully fill out forms requested by Public Schools</a:t>
            </a:r>
          </a:p>
          <a:p>
            <a:r>
              <a:rPr lang="en-US" sz="2400" dirty="0"/>
              <a:t>Continue to support family throughout the process</a:t>
            </a:r>
          </a:p>
          <a:p>
            <a:r>
              <a:rPr lang="en-US" sz="2400" dirty="0"/>
              <a:t>Attend team meeting as a resource and support to family</a:t>
            </a:r>
          </a:p>
          <a:p>
            <a:r>
              <a:rPr lang="en-US" sz="2400" dirty="0"/>
              <a:t>Help parents understand and respond to the plan in a timely fashion.</a:t>
            </a:r>
          </a:p>
          <a:p>
            <a:r>
              <a:rPr lang="en-US" sz="2400" dirty="0"/>
              <a:t>Reminding parents of their child’s strengths throughout this process</a:t>
            </a:r>
          </a:p>
          <a:p>
            <a:endParaRPr lang="en-US" sz="2400" dirty="0"/>
          </a:p>
          <a:p>
            <a:endParaRPr lang="en-US" sz="2400" dirty="0"/>
          </a:p>
        </p:txBody>
      </p:sp>
      <p:sp>
        <p:nvSpPr>
          <p:cNvPr id="36866" name="Rectangle 2"/>
          <p:cNvSpPr>
            <a:spLocks noGrp="1" noChangeArrowheads="1"/>
          </p:cNvSpPr>
          <p:nvPr>
            <p:ph type="title"/>
          </p:nvPr>
        </p:nvSpPr>
        <p:spPr>
          <a:xfrm>
            <a:off x="457200" y="292100"/>
            <a:ext cx="8229600" cy="774700"/>
          </a:xfrm>
        </p:spPr>
        <p:txBody>
          <a:bodyPr/>
          <a:lstStyle/>
          <a:p>
            <a:r>
              <a:rPr lang="en-US" sz="3200" dirty="0"/>
              <a:t>The Role of the Provider in the Process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66800"/>
            <a:ext cx="8229600" cy="4940491"/>
          </a:xfrm>
        </p:spPr>
        <p:txBody>
          <a:bodyPr>
            <a:normAutofit/>
          </a:bodyPr>
          <a:lstStyle/>
          <a:p>
            <a:r>
              <a:rPr lang="en-US" sz="1400" dirty="0" smtClean="0"/>
              <a:t>Early Intervention is an integrated developmental service available to families of children form birth up to the third birthday for whom there are developmental concerns due to identified disabilities or whose typical development is at risk due to certain birth or environmental circumstances. </a:t>
            </a:r>
          </a:p>
          <a:p>
            <a:r>
              <a:rPr lang="en-US" sz="1400" dirty="0" smtClean="0"/>
              <a:t>Services are provided in the child’s natural environment.  This means often times services will be provided at an Early education and Care site! </a:t>
            </a:r>
          </a:p>
          <a:p>
            <a:r>
              <a:rPr lang="en-US" sz="1400" dirty="0" smtClean="0"/>
              <a:t>There is </a:t>
            </a:r>
            <a:r>
              <a:rPr lang="en-US" sz="1400" b="1" dirty="0" smtClean="0"/>
              <a:t>no fee</a:t>
            </a:r>
            <a:r>
              <a:rPr lang="en-US" sz="1400" dirty="0" smtClean="0"/>
              <a:t> for the evaluations however there are some </a:t>
            </a:r>
            <a:r>
              <a:rPr lang="en-US" sz="1400" b="1" dirty="0" smtClean="0"/>
              <a:t>fees</a:t>
            </a:r>
            <a:r>
              <a:rPr lang="en-US" sz="1400" dirty="0" smtClean="0"/>
              <a:t> involved once services begin.  Often these fees are covered by health insurance.  There are guidelines to determine fees for families in need. </a:t>
            </a:r>
          </a:p>
          <a:p>
            <a:r>
              <a:rPr lang="en-US" sz="1400" b="1" dirty="0" smtClean="0"/>
              <a:t>Referral’s </a:t>
            </a:r>
            <a:r>
              <a:rPr lang="en-US" sz="1400" dirty="0" smtClean="0"/>
              <a:t> are an open process and made directly the program and can be made by any individual concerned about a child’s development.  The family must give permission before anything occurs.</a:t>
            </a:r>
          </a:p>
          <a:p>
            <a:r>
              <a:rPr lang="en-US" sz="1400" b="1" dirty="0" smtClean="0"/>
              <a:t>Timeline: </a:t>
            </a:r>
            <a:r>
              <a:rPr lang="en-US" sz="1400" dirty="0" smtClean="0"/>
              <a:t> Within forty five days the family will attend a meeting to develop a plan. </a:t>
            </a:r>
          </a:p>
          <a:p>
            <a:r>
              <a:rPr lang="en-US" sz="1400" b="1" dirty="0" smtClean="0"/>
              <a:t>Eligibility process: </a:t>
            </a:r>
            <a:r>
              <a:rPr lang="en-US" sz="1400" dirty="0" smtClean="0"/>
              <a:t> There is a specific criterion for eligibility-this means that although a child may have some a deficit in an area they may not be eligible for services. Some of the criterion includes: children who have an established risk or established developmental delay, a child diagnosed with certain medical conditions, children with 30% delays as a result of testing with specific tests or if the team decides the child’s development or skills are significantly delayed. </a:t>
            </a:r>
          </a:p>
          <a:p>
            <a:pPr>
              <a:buNone/>
            </a:pPr>
            <a:r>
              <a:rPr lang="en-US" sz="1100" b="1" dirty="0" smtClean="0"/>
              <a:t>Adapted from www.familyties.org</a:t>
            </a:r>
          </a:p>
          <a:p>
            <a:pPr>
              <a:buNone/>
            </a:pPr>
            <a:endParaRPr lang="en-US" sz="1400" b="1" dirty="0"/>
          </a:p>
        </p:txBody>
      </p:sp>
      <p:sp>
        <p:nvSpPr>
          <p:cNvPr id="3" name="Title 2"/>
          <p:cNvSpPr>
            <a:spLocks noGrp="1"/>
          </p:cNvSpPr>
          <p:nvPr>
            <p:ph type="title"/>
          </p:nvPr>
        </p:nvSpPr>
        <p:spPr/>
        <p:txBody>
          <a:bodyPr>
            <a:normAutofit/>
          </a:bodyPr>
          <a:lstStyle/>
          <a:p>
            <a:r>
              <a:rPr lang="en-US" sz="1800" dirty="0" smtClean="0"/>
              <a:t>The Early Intervention Process: Serving Children under 3 years of age</a:t>
            </a:r>
            <a:endParaRPr lang="en-US"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709</TotalTime>
  <Words>6666</Words>
  <Application>Microsoft Office PowerPoint</Application>
  <PresentationFormat>On-screen Show (4:3)</PresentationFormat>
  <Paragraphs>530</Paragraphs>
  <Slides>47</Slides>
  <Notes>29</Notes>
  <HiddenSlides>0</HiddenSlides>
  <MMClips>0</MMClips>
  <ScaleCrop>false</ScaleCrop>
  <HeadingPairs>
    <vt:vector size="4" baseType="variant">
      <vt:variant>
        <vt:lpstr>Theme</vt:lpstr>
      </vt:variant>
      <vt:variant>
        <vt:i4>1</vt:i4>
      </vt:variant>
      <vt:variant>
        <vt:lpstr>Slide Titles</vt:lpstr>
      </vt:variant>
      <vt:variant>
        <vt:i4>47</vt:i4>
      </vt:variant>
    </vt:vector>
  </HeadingPairs>
  <TitlesOfParts>
    <vt:vector size="48" baseType="lpstr">
      <vt:lpstr>Concourse</vt:lpstr>
      <vt:lpstr>Identifying and Supporting Young Children with Disabilities in Early Education and Care Settings</vt:lpstr>
      <vt:lpstr>Participant Outcomes</vt:lpstr>
      <vt:lpstr>Opening Activity:  People First Language</vt:lpstr>
      <vt:lpstr>Where do I Begin? </vt:lpstr>
      <vt:lpstr>Navigating the Systems: You are the compass</vt:lpstr>
      <vt:lpstr> You can help the process</vt:lpstr>
      <vt:lpstr>The Laws that Protect and Direct the Process</vt:lpstr>
      <vt:lpstr>The Role of the Provider in the Process</vt:lpstr>
      <vt:lpstr>The Early Intervention Process: Serving Children under 3 years of age</vt:lpstr>
      <vt:lpstr>The process for preschool children: a lengthy journey</vt:lpstr>
      <vt:lpstr>The Big 3</vt:lpstr>
      <vt:lpstr>Slide 12</vt:lpstr>
      <vt:lpstr>Eligible or Not</vt:lpstr>
      <vt:lpstr>Disability Types in Massachusetts</vt:lpstr>
      <vt:lpstr>Small Group Activity:   Characteristics of Specific Disabilities</vt:lpstr>
      <vt:lpstr>Small Group Presentations</vt:lpstr>
      <vt:lpstr>Definitions and characteristics</vt:lpstr>
      <vt:lpstr>Autism developmental disability significantly affecting verbal and nonverbal communication and social interaction. (www.massdoe/sped)  </vt:lpstr>
      <vt:lpstr>Asperger’s Syndrome</vt:lpstr>
      <vt:lpstr>Tips for supporting children on the Autistic Spectrum</vt:lpstr>
      <vt:lpstr>Developmental Delay</vt:lpstr>
      <vt:lpstr>Intellectual Impairment: :The permanent capacity for performing cognitive tasks, functions, or problem solving is significantly limited or impaired and is exhibited by more than one of the following: a slower rate of learning; disorganized patterns of learning; difficulty with adaptive behavior; and/or difficulty understanding abstract concepts. Such term shall include students with mental retardation.(www.doe.mass.edu)   Until Rosa’s Law was signed into law by President Obama in October 2010, IDEA used the term “mental retardation” instead of “intellectual disability.” Rosa’s Law changed the term to be used in future to “intellectual disability.” The definition itself, however, did not change. Accordingly, “intellectual disability” is defined as…“…significantly sub average general intellectual functioning, existing concurrently with deficits in adaptive behavior and manifested during the developmental period, that adversely affects a child’s educational performance.” [34 CFR §300.8(c)(6)] (www.nichy.org)</vt:lpstr>
      <vt:lpstr>Tips for supporting Children with Intellectual Impairments</vt:lpstr>
      <vt:lpstr>Sensory Impairment: Hearing/Vision/Deaf-Blind</vt:lpstr>
      <vt:lpstr>Deaf and Hard of Hearing</vt:lpstr>
      <vt:lpstr>Tips for working with children with Hearing Impairments</vt:lpstr>
      <vt:lpstr>Children with Visual Impairments</vt:lpstr>
      <vt:lpstr>Strategies to support Children with Visual Impairments</vt:lpstr>
      <vt:lpstr>Communication Impairment: The capacity to use expressive and/or receptive language is significantly limited, impaired, or delayed and is exhibited by difficulties in one or more of the following areas: speech, such as articulation and/or voice; conveying, understanding, or using spoken, written, or symbolic language. The term may include a student with impaired articulation, stuttering, language impairment, or voice impairment if such impairment adversely affects the student's educational performance.  (www.massdoe/sped)  </vt:lpstr>
      <vt:lpstr>Children with Speech Impairments</vt:lpstr>
      <vt:lpstr>Children with Language Problems</vt:lpstr>
      <vt:lpstr>Supporting children with Language Issues</vt:lpstr>
      <vt:lpstr>Physical Impairment: The physical capacity to move, coordinate actions, or perform physical activities is significantly limited, impaired, or delayed and is exhibited by difficulties in one or more of the following areas: physical and motor tasks; independent movement; performing basic life functions. The term shall include severe orthopedic impairments or impairments caused by congenital anomaly, cerebral palsy, amputations, and fractures if such impairment adversely affects a student's educational performance.  (www.massdoe/sped)  </vt:lpstr>
      <vt:lpstr>Specific strategies for supporting children with Physical Impairments</vt:lpstr>
      <vt:lpstr>Health Impairment: A chronic or acute health problem such that the physiological capacity to function is significantly limited or impaired and results in one or more of the following: limited strength, vitality or alertness including a heightened alertness to environmental stimuli resulting in limited alertness with respect to the educational environment. The term shall include health impairments due to asthma, attention deficit disorder or attention deficit with hyperactivity disorder, diabetes, epilepsy, a heart condition, hemophilia, lead poisoning, leukemia, nephritis, rheumatic fever, and sickle cell anemia, if such health impairment adversely affects a student's educational performance.  (www.massdoe/sped)  </vt:lpstr>
      <vt:lpstr>Tips on caring for children with special health care issues</vt:lpstr>
      <vt:lpstr>Emotional Impairment: As defined under federal law at 34 CFR §300.7, the student exhibits one or more of the following characteristics over a long period of time and to a marked degree that adversely affects educational performance: an inability to learn that cannot be explained by intellectual, sensory, or health factors; an inability to build or maintain satisfactory interpersonal relationships with peers and teachers; inappropriate types of behavior or feelings under normal circumstances; a general pervasive mood of unhappiness or depression; or a tendency to develop physical symptoms or fears associated with personal or school problems. The determination of disability shall not be made solely because the student's behavior violates the school's discipline code, because the student is involved with a state court or social service agency, or because the student is socially maladjusted, unless the Team determines that the student has a serious emotional disturbance. (www.massdoe/sped) </vt:lpstr>
      <vt:lpstr>Behaviors children with Emotional Impairment may exhibit:</vt:lpstr>
      <vt:lpstr>Strategies to support children with emotional issues It is very frightening for the other children when a child with emotional issues loses control.  Always have an emergency plan that is put into action of a child loses control.  This includes designating one person to handle the child that’s experiencing the problem and a second person to direct the other children and support tem until the situation is resolved.  </vt:lpstr>
      <vt:lpstr> Specific learning disability is defined as follows:     (i) General. The term means a disorder in one or more of the basic psychological processes involved in understanding or in using language, spoken or written, that may manifest itself in an imperfect ability to listen, think, speak, read, write, spell, or to do mathematical calculations, including conditions such as perceptual disabilities, brain injury, minimal brain dysfunction, dyslexia, and developmental aphasia.      (ii) Disorders not included. The term does not include learning problems that are primarily the result of visual, hearing, or motor disabilities, of mental retardation, or emotional disturbance, or of environmental, cultural, or economic disadvantage  (www.massdoe/sped) </vt:lpstr>
      <vt:lpstr>Behaviors that may indicate a specific leaning disability are:</vt:lpstr>
      <vt:lpstr>Tips for Supporting Children with a possible Specific Learning Disability</vt:lpstr>
      <vt:lpstr>The Journey: A Never Ending Road with many storms to whether!</vt:lpstr>
      <vt:lpstr>IFSP’s, IEP’s and Evaluations</vt:lpstr>
      <vt:lpstr>SpecialQuest Video</vt:lpstr>
      <vt:lpstr>Small Group Activity:  IEP’s and Evaluations</vt:lpstr>
      <vt:lpstr>Questions and Evalaution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Identifying and Supporting Young Children with Disabilities in Early Education and Care Settings</dc:title>
  <dc:creator>Marsha</dc:creator>
  <cp:lastModifiedBy>Marsha</cp:lastModifiedBy>
  <cp:revision>59</cp:revision>
  <dcterms:created xsi:type="dcterms:W3CDTF">2010-12-02T16:03:48Z</dcterms:created>
  <dcterms:modified xsi:type="dcterms:W3CDTF">2013-06-13T13:03:09Z</dcterms:modified>
</cp:coreProperties>
</file>