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handoutMasterIdLst>
    <p:handoutMasterId r:id="rId41"/>
  </p:handoutMasterIdLst>
  <p:sldIdLst>
    <p:sldId id="256" r:id="rId2"/>
    <p:sldId id="257" r:id="rId3"/>
    <p:sldId id="307" r:id="rId4"/>
    <p:sldId id="308" r:id="rId5"/>
    <p:sldId id="262" r:id="rId6"/>
    <p:sldId id="263" r:id="rId7"/>
    <p:sldId id="264" r:id="rId8"/>
    <p:sldId id="265" r:id="rId9"/>
    <p:sldId id="300" r:id="rId10"/>
    <p:sldId id="296" r:id="rId11"/>
    <p:sldId id="298" r:id="rId12"/>
    <p:sldId id="294" r:id="rId13"/>
    <p:sldId id="301" r:id="rId14"/>
    <p:sldId id="303" r:id="rId15"/>
    <p:sldId id="304" r:id="rId16"/>
    <p:sldId id="273" r:id="rId17"/>
    <p:sldId id="274" r:id="rId18"/>
    <p:sldId id="275" r:id="rId19"/>
    <p:sldId id="276" r:id="rId20"/>
    <p:sldId id="277" r:id="rId21"/>
    <p:sldId id="278" r:id="rId22"/>
    <p:sldId id="279" r:id="rId23"/>
    <p:sldId id="280" r:id="rId24"/>
    <p:sldId id="281" r:id="rId25"/>
    <p:sldId id="305" r:id="rId26"/>
    <p:sldId id="306" r:id="rId27"/>
    <p:sldId id="309" r:id="rId28"/>
    <p:sldId id="310" r:id="rId29"/>
    <p:sldId id="311" r:id="rId30"/>
    <p:sldId id="312" r:id="rId31"/>
    <p:sldId id="313" r:id="rId32"/>
    <p:sldId id="282" r:id="rId33"/>
    <p:sldId id="283" r:id="rId34"/>
    <p:sldId id="284" r:id="rId35"/>
    <p:sldId id="285" r:id="rId36"/>
    <p:sldId id="290" r:id="rId37"/>
    <p:sldId id="287" r:id="rId38"/>
    <p:sldId id="314" r:id="rId3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231CAC7-5333-4760-8522-7A0965FBBA99}" type="datetimeFigureOut">
              <a:rPr lang="en-US" smtClean="0"/>
              <a:pPr/>
              <a:t>10/28/2011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65B19BF-F6CC-49B1-8401-C7DD88A904C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6E69FBB-8C1F-464F-AD1A-3715459754C2}" type="datetimeFigureOut">
              <a:rPr lang="en-US" smtClean="0"/>
              <a:pPr/>
              <a:t>10/28/2011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CAF794A-59FB-4767-A31E-3FD5C19F737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591892-C23B-48D2-B8E9-04BA1CC642B4}" type="slidenum">
              <a:rPr lang="en-US"/>
              <a:pPr/>
              <a:t>36</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C99F05A-26F3-40CC-958D-55DD1D0C8860}" type="datetimeFigureOut">
              <a:rPr lang="en-US" smtClean="0"/>
              <a:pPr/>
              <a:t>10/28/2011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97434AB-6CD9-46A7-ACB8-A8C79D39566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99F05A-26F3-40CC-958D-55DD1D0C8860}" type="datetimeFigureOut">
              <a:rPr lang="en-US" smtClean="0"/>
              <a:pPr/>
              <a:t>10/28/2011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34AB-6CD9-46A7-ACB8-A8C79D395663}"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99F05A-26F3-40CC-958D-55DD1D0C8860}" type="datetimeFigureOut">
              <a:rPr lang="en-US" smtClean="0"/>
              <a:pPr/>
              <a:t>10/28/2011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34AB-6CD9-46A7-ACB8-A8C79D395663}"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C99F05A-26F3-40CC-958D-55DD1D0C8860}" type="datetimeFigureOut">
              <a:rPr lang="en-US" smtClean="0"/>
              <a:pPr/>
              <a:t>10/28/2011</a:t>
            </a:fld>
            <a:endParaRPr lang="en-US"/>
          </a:p>
        </p:txBody>
      </p:sp>
      <p:sp>
        <p:nvSpPr>
          <p:cNvPr id="9" name="Slide Number Placeholder 8"/>
          <p:cNvSpPr>
            <a:spLocks noGrp="1"/>
          </p:cNvSpPr>
          <p:nvPr>
            <p:ph type="sldNum" sz="quarter" idx="15"/>
          </p:nvPr>
        </p:nvSpPr>
        <p:spPr/>
        <p:txBody>
          <a:bodyPr rtlCol="0"/>
          <a:lstStyle/>
          <a:p>
            <a:fld id="{097434AB-6CD9-46A7-ACB8-A8C79D395663}"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C99F05A-26F3-40CC-958D-55DD1D0C8860}" type="datetimeFigureOut">
              <a:rPr lang="en-US" smtClean="0"/>
              <a:pPr/>
              <a:t>10/28/2011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97434AB-6CD9-46A7-ACB8-A8C79D39566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C99F05A-26F3-40CC-958D-55DD1D0C8860}" type="datetimeFigureOut">
              <a:rPr lang="en-US" smtClean="0"/>
              <a:pPr/>
              <a:t>10/28/2011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434AB-6CD9-46A7-ACB8-A8C79D395663}"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C99F05A-26F3-40CC-958D-55DD1D0C8860}" type="datetimeFigureOut">
              <a:rPr lang="en-US" smtClean="0"/>
              <a:pPr/>
              <a:t>10/28/2011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434AB-6CD9-46A7-ACB8-A8C79D395663}"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C99F05A-26F3-40CC-958D-55DD1D0C8860}" type="datetimeFigureOut">
              <a:rPr lang="en-US" smtClean="0"/>
              <a:pPr/>
              <a:t>10/28/2011</a:t>
            </a:fld>
            <a:endParaRPr lang="en-US"/>
          </a:p>
        </p:txBody>
      </p:sp>
      <p:sp>
        <p:nvSpPr>
          <p:cNvPr id="7" name="Slide Number Placeholder 6"/>
          <p:cNvSpPr>
            <a:spLocks noGrp="1"/>
          </p:cNvSpPr>
          <p:nvPr>
            <p:ph type="sldNum" sz="quarter" idx="11"/>
          </p:nvPr>
        </p:nvSpPr>
        <p:spPr/>
        <p:txBody>
          <a:bodyPr rtlCol="0"/>
          <a:lstStyle/>
          <a:p>
            <a:fld id="{097434AB-6CD9-46A7-ACB8-A8C79D395663}"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99F05A-26F3-40CC-958D-55DD1D0C8860}" type="datetimeFigureOut">
              <a:rPr lang="en-US" smtClean="0"/>
              <a:pPr/>
              <a:t>10/28/2011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434AB-6CD9-46A7-ACB8-A8C79D395663}"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C99F05A-26F3-40CC-958D-55DD1D0C8860}" type="datetimeFigureOut">
              <a:rPr lang="en-US" smtClean="0"/>
              <a:pPr/>
              <a:t>10/28/2011</a:t>
            </a:fld>
            <a:endParaRPr lang="en-US"/>
          </a:p>
        </p:txBody>
      </p:sp>
      <p:sp>
        <p:nvSpPr>
          <p:cNvPr id="22" name="Slide Number Placeholder 21"/>
          <p:cNvSpPr>
            <a:spLocks noGrp="1"/>
          </p:cNvSpPr>
          <p:nvPr>
            <p:ph type="sldNum" sz="quarter" idx="15"/>
          </p:nvPr>
        </p:nvSpPr>
        <p:spPr/>
        <p:txBody>
          <a:bodyPr rtlCol="0"/>
          <a:lstStyle/>
          <a:p>
            <a:fld id="{097434AB-6CD9-46A7-ACB8-A8C79D395663}"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C99F05A-26F3-40CC-958D-55DD1D0C8860}" type="datetimeFigureOut">
              <a:rPr lang="en-US" smtClean="0"/>
              <a:pPr/>
              <a:t>10/28/2011</a:t>
            </a:fld>
            <a:endParaRPr lang="en-US"/>
          </a:p>
        </p:txBody>
      </p:sp>
      <p:sp>
        <p:nvSpPr>
          <p:cNvPr id="18" name="Slide Number Placeholder 17"/>
          <p:cNvSpPr>
            <a:spLocks noGrp="1"/>
          </p:cNvSpPr>
          <p:nvPr>
            <p:ph type="sldNum" sz="quarter" idx="11"/>
          </p:nvPr>
        </p:nvSpPr>
        <p:spPr/>
        <p:txBody>
          <a:bodyPr rtlCol="0"/>
          <a:lstStyle/>
          <a:p>
            <a:fld id="{097434AB-6CD9-46A7-ACB8-A8C79D395663}"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C99F05A-26F3-40CC-958D-55DD1D0C8860}" type="datetimeFigureOut">
              <a:rPr lang="en-US" smtClean="0"/>
              <a:pPr/>
              <a:t>10/28/2011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97434AB-6CD9-46A7-ACB8-A8C79D39566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gi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6.gif"/><Relationship Id="rId1" Type="http://schemas.openxmlformats.org/officeDocument/2006/relationships/slideLayout" Target="../slideLayouts/slideLayout4.xml"/><Relationship Id="rId4" Type="http://schemas.openxmlformats.org/officeDocument/2006/relationships/image" Target="../media/image18.gif"/></Relationships>
</file>

<file path=ppt/slides/_rels/slide2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1600200"/>
            <a:ext cx="6172200" cy="1894362"/>
          </a:xfrm>
        </p:spPr>
        <p:txBody>
          <a:bodyPr>
            <a:normAutofit/>
          </a:bodyPr>
          <a:lstStyle/>
          <a:p>
            <a:r>
              <a:rPr lang="en-US" sz="2400" dirty="0" smtClean="0">
                <a:solidFill>
                  <a:srgbClr val="7030A0"/>
                </a:solidFill>
              </a:rPr>
              <a:t>Session 1:</a:t>
            </a:r>
            <a:br>
              <a:rPr lang="en-US" sz="2400" dirty="0" smtClean="0">
                <a:solidFill>
                  <a:srgbClr val="7030A0"/>
                </a:solidFill>
              </a:rPr>
            </a:br>
            <a:r>
              <a:rPr lang="en-US" sz="2400" dirty="0" smtClean="0">
                <a:solidFill>
                  <a:srgbClr val="7030A0"/>
                </a:solidFill>
              </a:rPr>
              <a:t>Identifying and Referring Children with Suspected Needs:</a:t>
            </a:r>
            <a:br>
              <a:rPr lang="en-US" sz="2400" dirty="0" smtClean="0">
                <a:solidFill>
                  <a:srgbClr val="7030A0"/>
                </a:solidFill>
              </a:rPr>
            </a:br>
            <a:r>
              <a:rPr lang="en-US" sz="2400" dirty="0" smtClean="0">
                <a:solidFill>
                  <a:srgbClr val="7030A0"/>
                </a:solidFill>
              </a:rPr>
              <a:t>Is This Normal?</a:t>
            </a:r>
            <a:endParaRPr lang="en-US" sz="2400" dirty="0">
              <a:solidFill>
                <a:srgbClr val="7030A0"/>
              </a:solidFill>
            </a:endParaRPr>
          </a:p>
        </p:txBody>
      </p:sp>
      <p:sp>
        <p:nvSpPr>
          <p:cNvPr id="3" name="Subtitle 2"/>
          <p:cNvSpPr>
            <a:spLocks noGrp="1"/>
          </p:cNvSpPr>
          <p:nvPr>
            <p:ph type="subTitle" idx="1"/>
          </p:nvPr>
        </p:nvSpPr>
        <p:spPr>
          <a:xfrm>
            <a:off x="2590800" y="4419600"/>
            <a:ext cx="6400800" cy="914400"/>
          </a:xfrm>
        </p:spPr>
        <p:txBody>
          <a:bodyPr>
            <a:normAutofit/>
          </a:bodyPr>
          <a:lstStyle/>
          <a:p>
            <a:pPr algn="ctr"/>
            <a:r>
              <a:rPr lang="en-US" sz="2000" dirty="0" smtClean="0"/>
              <a:t>Facilitated by</a:t>
            </a:r>
          </a:p>
          <a:p>
            <a:pPr algn="ctr"/>
            <a:r>
              <a:rPr lang="en-US" sz="2000" dirty="0" smtClean="0"/>
              <a:t>Marsha Wright, </a:t>
            </a:r>
            <a:r>
              <a:rPr lang="en-US" sz="2000" dirty="0" err="1" smtClean="0"/>
              <a:t>M.Ed</a:t>
            </a:r>
            <a:endParaRPr lang="en-US" sz="2000" dirty="0" smtClean="0"/>
          </a:p>
          <a:p>
            <a:pPr algn="ctr"/>
            <a:endParaRPr lang="en-US" sz="2000" dirty="0" smtClean="0"/>
          </a:p>
          <a:p>
            <a:endParaRPr lang="en-US" sz="2000"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381000"/>
            <a:ext cx="7772400" cy="914400"/>
          </a:xfrm>
        </p:spPr>
        <p:txBody>
          <a:bodyPr/>
          <a:lstStyle/>
          <a:p>
            <a:pPr eaLnBrk="1" hangingPunct="1"/>
            <a:r>
              <a:rPr lang="en-US" sz="1800" smtClean="0"/>
              <a:t>Typical Development</a:t>
            </a:r>
            <a:r>
              <a:rPr lang="en-US" sz="3200" smtClean="0"/>
              <a:t>:</a:t>
            </a:r>
            <a:r>
              <a:rPr lang="en-US" smtClean="0"/>
              <a:t> </a:t>
            </a:r>
            <a:r>
              <a:rPr lang="en-US" sz="2800" smtClean="0"/>
              <a:t>Age one to three months</a:t>
            </a:r>
          </a:p>
        </p:txBody>
      </p:sp>
      <p:sp>
        <p:nvSpPr>
          <p:cNvPr id="8195" name="Rectangle 3"/>
          <p:cNvSpPr>
            <a:spLocks noGrp="1" noChangeArrowheads="1"/>
          </p:cNvSpPr>
          <p:nvPr>
            <p:ph sz="quarter" idx="1"/>
          </p:nvPr>
        </p:nvSpPr>
        <p:spPr>
          <a:xfrm>
            <a:off x="685800" y="1371600"/>
            <a:ext cx="3810000" cy="4724400"/>
          </a:xfrm>
        </p:spPr>
        <p:txBody>
          <a:bodyPr>
            <a:normAutofit lnSpcReduction="10000"/>
          </a:bodyPr>
          <a:lstStyle/>
          <a:p>
            <a:pPr eaLnBrk="1" hangingPunct="1">
              <a:lnSpc>
                <a:spcPct val="90000"/>
              </a:lnSpc>
              <a:buFontTx/>
              <a:buNone/>
            </a:pPr>
            <a:r>
              <a:rPr lang="en-US" sz="2000" u="sng" smtClean="0"/>
              <a:t>Movement</a:t>
            </a:r>
          </a:p>
          <a:p>
            <a:pPr eaLnBrk="1" hangingPunct="1">
              <a:lnSpc>
                <a:spcPct val="90000"/>
              </a:lnSpc>
            </a:pPr>
            <a:r>
              <a:rPr lang="en-US" sz="1600" smtClean="0"/>
              <a:t>Raises head and neck while lying on stomach (3 mths)</a:t>
            </a:r>
          </a:p>
          <a:p>
            <a:pPr eaLnBrk="1" hangingPunct="1">
              <a:lnSpc>
                <a:spcPct val="90000"/>
              </a:lnSpc>
            </a:pPr>
            <a:r>
              <a:rPr lang="en-US" sz="1600" smtClean="0"/>
              <a:t>Support upper body with arms when lying on stomach(3 mths)</a:t>
            </a:r>
          </a:p>
          <a:p>
            <a:pPr eaLnBrk="1" hangingPunct="1">
              <a:lnSpc>
                <a:spcPct val="90000"/>
              </a:lnSpc>
            </a:pPr>
            <a:r>
              <a:rPr lang="en-US" sz="1600" smtClean="0"/>
              <a:t>Stretches legs out when lying on stomach (2-3 mths)</a:t>
            </a:r>
          </a:p>
          <a:p>
            <a:pPr eaLnBrk="1" hangingPunct="1">
              <a:lnSpc>
                <a:spcPct val="90000"/>
              </a:lnSpc>
            </a:pPr>
            <a:r>
              <a:rPr lang="en-US" sz="1600" smtClean="0"/>
              <a:t>Opens and shuts hands (2-3 mths)</a:t>
            </a:r>
          </a:p>
          <a:p>
            <a:pPr eaLnBrk="1" hangingPunct="1">
              <a:lnSpc>
                <a:spcPct val="90000"/>
              </a:lnSpc>
            </a:pPr>
            <a:r>
              <a:rPr lang="en-US" sz="1600" smtClean="0"/>
              <a:t>Pushes down on legs when feet are placed on firm surface (3 mths)</a:t>
            </a:r>
          </a:p>
          <a:p>
            <a:pPr eaLnBrk="1" hangingPunct="1">
              <a:lnSpc>
                <a:spcPct val="90000"/>
              </a:lnSpc>
            </a:pPr>
            <a:endParaRPr lang="en-US" sz="1600" smtClean="0"/>
          </a:p>
          <a:p>
            <a:pPr eaLnBrk="1" hangingPunct="1">
              <a:lnSpc>
                <a:spcPct val="90000"/>
              </a:lnSpc>
              <a:buFontTx/>
              <a:buNone/>
            </a:pPr>
            <a:r>
              <a:rPr lang="en-US" sz="2000" b="1" u="sng" smtClean="0"/>
              <a:t>Visual</a:t>
            </a:r>
            <a:endParaRPr lang="en-US" sz="2000" smtClean="0"/>
          </a:p>
          <a:p>
            <a:pPr eaLnBrk="1" hangingPunct="1">
              <a:lnSpc>
                <a:spcPct val="90000"/>
              </a:lnSpc>
            </a:pPr>
            <a:r>
              <a:rPr lang="en-US" sz="1600" smtClean="0"/>
              <a:t>Watches face intently (2-3 mths)</a:t>
            </a:r>
          </a:p>
          <a:p>
            <a:pPr eaLnBrk="1" hangingPunct="1">
              <a:lnSpc>
                <a:spcPct val="90000"/>
              </a:lnSpc>
            </a:pPr>
            <a:r>
              <a:rPr lang="en-US" sz="1600" smtClean="0"/>
              <a:t>Follow moving objects (2 mths)</a:t>
            </a:r>
          </a:p>
          <a:p>
            <a:pPr eaLnBrk="1" hangingPunct="1">
              <a:lnSpc>
                <a:spcPct val="90000"/>
              </a:lnSpc>
            </a:pPr>
            <a:r>
              <a:rPr lang="en-US" sz="1600" smtClean="0"/>
              <a:t>Recognizes familiar objects and people from a distance(3 mths)</a:t>
            </a:r>
          </a:p>
          <a:p>
            <a:pPr eaLnBrk="1" hangingPunct="1">
              <a:lnSpc>
                <a:spcPct val="90000"/>
              </a:lnSpc>
            </a:pPr>
            <a:r>
              <a:rPr lang="en-US" sz="1600" smtClean="0"/>
              <a:t>Starts using hands and eyes in coordination (3mths)</a:t>
            </a:r>
          </a:p>
        </p:txBody>
      </p:sp>
      <p:sp>
        <p:nvSpPr>
          <p:cNvPr id="8196" name="Rectangle 4"/>
          <p:cNvSpPr>
            <a:spLocks noGrp="1" noChangeArrowheads="1"/>
          </p:cNvSpPr>
          <p:nvPr>
            <p:ph sz="quarter" idx="2"/>
          </p:nvPr>
        </p:nvSpPr>
        <p:spPr>
          <a:xfrm>
            <a:off x="4572000" y="1524000"/>
            <a:ext cx="3962400" cy="4495800"/>
          </a:xfrm>
        </p:spPr>
        <p:txBody>
          <a:bodyPr>
            <a:normAutofit lnSpcReduction="10000"/>
          </a:bodyPr>
          <a:lstStyle/>
          <a:p>
            <a:pPr eaLnBrk="1" hangingPunct="1">
              <a:buFontTx/>
              <a:buNone/>
            </a:pPr>
            <a:r>
              <a:rPr lang="en-US" sz="1600" b="1" u="sng" smtClean="0"/>
              <a:t>Hearing and Speech</a:t>
            </a:r>
          </a:p>
          <a:p>
            <a:pPr eaLnBrk="1" hangingPunct="1"/>
            <a:r>
              <a:rPr lang="en-US" sz="1400" smtClean="0"/>
              <a:t>Smiles at the sound of voice (2-3 mths)</a:t>
            </a:r>
          </a:p>
          <a:p>
            <a:pPr eaLnBrk="1" hangingPunct="1"/>
            <a:r>
              <a:rPr lang="en-US" sz="1400" smtClean="0"/>
              <a:t>Cooing noises and vocal play begins (3 mths)</a:t>
            </a:r>
          </a:p>
          <a:p>
            <a:pPr eaLnBrk="1" hangingPunct="1"/>
            <a:r>
              <a:rPr lang="en-US" sz="1400" smtClean="0"/>
              <a:t>Attends to sound (1-3 mths)</a:t>
            </a:r>
          </a:p>
          <a:p>
            <a:pPr eaLnBrk="1" hangingPunct="1"/>
            <a:r>
              <a:rPr lang="en-US" sz="1400" smtClean="0"/>
              <a:t>Startles to loud noise (1-3 mths)</a:t>
            </a:r>
          </a:p>
          <a:p>
            <a:pPr eaLnBrk="1" hangingPunct="1">
              <a:buFontTx/>
              <a:buNone/>
            </a:pPr>
            <a:endParaRPr lang="en-US" sz="1600" b="1" u="sng" smtClean="0"/>
          </a:p>
          <a:p>
            <a:pPr eaLnBrk="1" hangingPunct="1">
              <a:buFontTx/>
              <a:buNone/>
            </a:pPr>
            <a:r>
              <a:rPr lang="en-US" sz="1600" b="1" u="sng" smtClean="0"/>
              <a:t>Social/Emotional</a:t>
            </a:r>
          </a:p>
          <a:p>
            <a:pPr eaLnBrk="1" hangingPunct="1"/>
            <a:r>
              <a:rPr lang="en-US" sz="1400" smtClean="0"/>
              <a:t>Begins to develop a social smile ( 1-3 mths)</a:t>
            </a:r>
          </a:p>
          <a:p>
            <a:pPr eaLnBrk="1" hangingPunct="1"/>
            <a:r>
              <a:rPr lang="en-US" sz="1400" smtClean="0"/>
              <a:t>Enjoys playing with other people and may cry when playing stops (2-3 mths)</a:t>
            </a:r>
          </a:p>
          <a:p>
            <a:pPr eaLnBrk="1" hangingPunct="1"/>
            <a:r>
              <a:rPr lang="en-US" sz="1400" smtClean="0"/>
              <a:t>Becomes more communicative and expressive with face and body (2-3 mths)</a:t>
            </a:r>
          </a:p>
          <a:p>
            <a:pPr eaLnBrk="1" hangingPunct="1"/>
            <a:r>
              <a:rPr lang="en-US" sz="1400" smtClean="0"/>
              <a:t>Imitates more movements and facial expressions </a:t>
            </a:r>
          </a:p>
          <a:p>
            <a:pPr eaLnBrk="1" hangingPunct="1">
              <a:buFontTx/>
              <a:buNone/>
            </a:pPr>
            <a:endParaRPr lang="en-US" sz="1400" smtClean="0"/>
          </a:p>
        </p:txBody>
      </p:sp>
      <p:pic>
        <p:nvPicPr>
          <p:cNvPr id="8197" name="Picture 5" descr="I:\Documents and Settings\nwright\Application Data\Microsoft\Media Catalog\Downloaded Clips\cl41\j0162958.gif"/>
          <p:cNvPicPr>
            <a:picLocks noChangeAspect="1" noChangeArrowheads="1" noCrop="1"/>
          </p:cNvPicPr>
          <p:nvPr/>
        </p:nvPicPr>
        <p:blipFill>
          <a:blip r:embed="rId2" cstate="print"/>
          <a:srcRect/>
          <a:stretch>
            <a:fillRect/>
          </a:stretch>
        </p:blipFill>
        <p:spPr bwMode="auto">
          <a:xfrm>
            <a:off x="7620000" y="533400"/>
            <a:ext cx="1131888" cy="10287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066800" y="304800"/>
            <a:ext cx="7467600" cy="1143000"/>
          </a:xfrm>
        </p:spPr>
        <p:txBody>
          <a:bodyPr/>
          <a:lstStyle/>
          <a:p>
            <a:pPr eaLnBrk="1" hangingPunct="1"/>
            <a:r>
              <a:rPr lang="en-US" sz="2000" b="1" dirty="0" smtClean="0"/>
              <a:t>Red Flags: Stop, Look, and Asses if you see these Behaviors</a:t>
            </a:r>
            <a:br>
              <a:rPr lang="en-US" sz="2000" b="1" dirty="0" smtClean="0"/>
            </a:br>
            <a:r>
              <a:rPr lang="en-US" sz="2000" b="1" dirty="0" smtClean="0"/>
              <a:t>Ages: 1-3 months</a:t>
            </a:r>
          </a:p>
        </p:txBody>
      </p:sp>
      <p:sp>
        <p:nvSpPr>
          <p:cNvPr id="10243" name="Rectangle 3"/>
          <p:cNvSpPr>
            <a:spLocks noGrp="1" noChangeArrowheads="1"/>
          </p:cNvSpPr>
          <p:nvPr>
            <p:ph sz="quarter" idx="1"/>
          </p:nvPr>
        </p:nvSpPr>
        <p:spPr/>
        <p:txBody>
          <a:bodyPr/>
          <a:lstStyle/>
          <a:p>
            <a:pPr eaLnBrk="1" hangingPunct="1">
              <a:lnSpc>
                <a:spcPct val="90000"/>
              </a:lnSpc>
            </a:pPr>
            <a:r>
              <a:rPr lang="en-US" sz="1800" smtClean="0"/>
              <a:t>DOES NOT SEEM TO RESPOND TO LOUD NOISES</a:t>
            </a:r>
          </a:p>
          <a:p>
            <a:pPr eaLnBrk="1" hangingPunct="1">
              <a:lnSpc>
                <a:spcPct val="90000"/>
              </a:lnSpc>
            </a:pPr>
            <a:r>
              <a:rPr lang="en-US" sz="1800" smtClean="0"/>
              <a:t>DOES NOT FOLLOW MOVING OBJECTS WITH EYES BY 2 TO 3 MONTHS</a:t>
            </a:r>
          </a:p>
          <a:p>
            <a:pPr eaLnBrk="1" hangingPunct="1">
              <a:lnSpc>
                <a:spcPct val="90000"/>
              </a:lnSpc>
            </a:pPr>
            <a:r>
              <a:rPr lang="en-US" sz="1800" smtClean="0"/>
              <a:t>DOES NOT SMILE AT THE SOUND OF YOUR VOICE BY 2 MONTHS</a:t>
            </a:r>
          </a:p>
          <a:p>
            <a:pPr eaLnBrk="1" hangingPunct="1">
              <a:lnSpc>
                <a:spcPct val="90000"/>
              </a:lnSpc>
            </a:pPr>
            <a:r>
              <a:rPr lang="en-US" sz="1800" smtClean="0"/>
              <a:t>DOES NOT GRASP AND HOLD OBJECTS BY 3 MONTHS</a:t>
            </a:r>
          </a:p>
          <a:p>
            <a:pPr eaLnBrk="1" hangingPunct="1">
              <a:lnSpc>
                <a:spcPct val="90000"/>
              </a:lnSpc>
            </a:pPr>
            <a:r>
              <a:rPr lang="en-US" sz="1800" smtClean="0"/>
              <a:t>CANNOT SUPPORT HIS HEAD AT 3 MONTHS</a:t>
            </a:r>
          </a:p>
          <a:p>
            <a:pPr eaLnBrk="1" hangingPunct="1">
              <a:lnSpc>
                <a:spcPct val="90000"/>
              </a:lnSpc>
            </a:pPr>
            <a:r>
              <a:rPr lang="en-US" sz="1800" smtClean="0"/>
              <a:t>DOES NOT REACH FOR AND GRASP TOYS BY 3 TO 4 MONTHS</a:t>
            </a:r>
          </a:p>
          <a:p>
            <a:pPr eaLnBrk="1" hangingPunct="1">
              <a:lnSpc>
                <a:spcPct val="90000"/>
              </a:lnSpc>
            </a:pPr>
            <a:r>
              <a:rPr lang="en-US" sz="1800" smtClean="0"/>
              <a:t>DOES NOT BRING OBJECTS TO MOUTH BY 4 MONTHS</a:t>
            </a:r>
          </a:p>
          <a:p>
            <a:pPr eaLnBrk="1" hangingPunct="1">
              <a:lnSpc>
                <a:spcPct val="90000"/>
              </a:lnSpc>
            </a:pPr>
            <a:r>
              <a:rPr lang="en-US" sz="1800" smtClean="0"/>
              <a:t>DOES NOT PUSH DOWN WITH LEGS WHEN FEET ARE PLACED ON A FIRM SURFACE BY 4 MONTHS</a:t>
            </a:r>
          </a:p>
          <a:p>
            <a:pPr eaLnBrk="1" hangingPunct="1">
              <a:lnSpc>
                <a:spcPct val="90000"/>
              </a:lnSpc>
            </a:pPr>
            <a:r>
              <a:rPr lang="en-US" sz="1800" smtClean="0"/>
              <a:t>HAS TROUBLE MOVING ONE OR BOTH EYES IN ALL DIRECTIONS</a:t>
            </a:r>
          </a:p>
          <a:p>
            <a:pPr eaLnBrk="1" hangingPunct="1">
              <a:lnSpc>
                <a:spcPct val="90000"/>
              </a:lnSpc>
            </a:pPr>
            <a:r>
              <a:rPr lang="en-US" sz="1800" smtClean="0"/>
              <a:t>CROSSES EYES </a:t>
            </a:r>
            <a:r>
              <a:rPr lang="en-US" sz="1800" u="sng" smtClean="0"/>
              <a:t>MOST</a:t>
            </a:r>
            <a:r>
              <a:rPr lang="en-US" sz="1800" smtClean="0"/>
              <a:t> OF THE TIME (Occasional crossing if the eyes is normal during these first few months) </a:t>
            </a:r>
          </a:p>
          <a:p>
            <a:pPr eaLnBrk="1" hangingPunct="1">
              <a:lnSpc>
                <a:spcPct val="90000"/>
              </a:lnSpc>
              <a:buFontTx/>
              <a:buNone/>
            </a:pPr>
            <a:endParaRPr lang="en-US" sz="1800" u="sng" smtClean="0"/>
          </a:p>
          <a:p>
            <a:pPr eaLnBrk="1" hangingPunct="1">
              <a:lnSpc>
                <a:spcPct val="90000"/>
              </a:lnSpc>
            </a:pPr>
            <a:endParaRPr lang="en-US" sz="1800" smtClean="0"/>
          </a:p>
          <a:p>
            <a:pPr eaLnBrk="1" hangingPunct="1">
              <a:lnSpc>
                <a:spcPct val="90000"/>
              </a:lnSpc>
              <a:buFontTx/>
              <a:buNone/>
            </a:pPr>
            <a:endParaRPr lang="en-US" sz="1800" smtClean="0"/>
          </a:p>
        </p:txBody>
      </p:sp>
      <p:pic>
        <p:nvPicPr>
          <p:cNvPr id="10245" name="Picture 5" descr="I:\Program Files\Microsoft Office\Clipart\homeanim\ag00345_.gif"/>
          <p:cNvPicPr>
            <a:picLocks noChangeAspect="1" noChangeArrowheads="1" noCrop="1"/>
          </p:cNvPicPr>
          <p:nvPr/>
        </p:nvPicPr>
        <p:blipFill>
          <a:blip r:embed="rId2" cstate="print"/>
          <a:srcRect/>
          <a:stretch>
            <a:fillRect/>
          </a:stretch>
        </p:blipFill>
        <p:spPr bwMode="auto">
          <a:xfrm>
            <a:off x="152400" y="152400"/>
            <a:ext cx="1295400" cy="1203325"/>
          </a:xfrm>
          <a:prstGeom prst="rect">
            <a:avLst/>
          </a:prstGeom>
          <a:noFill/>
          <a:ln w="9525">
            <a:noFill/>
            <a:miter lim="800000"/>
            <a:headEnd/>
            <a:tailEnd/>
          </a:ln>
        </p:spPr>
      </p:pic>
      <p:pic>
        <p:nvPicPr>
          <p:cNvPr id="10246" name="Picture 6" descr="I:\Program Files\Microsoft Office\Clipart\corpmm\motion\ag00595_.gif"/>
          <p:cNvPicPr>
            <a:picLocks noChangeAspect="1" noChangeArrowheads="1" noCrop="1"/>
          </p:cNvPicPr>
          <p:nvPr/>
        </p:nvPicPr>
        <p:blipFill>
          <a:blip r:embed="rId3" cstate="print"/>
          <a:srcRect/>
          <a:stretch>
            <a:fillRect/>
          </a:stretch>
        </p:blipFill>
        <p:spPr bwMode="auto">
          <a:xfrm>
            <a:off x="8001000" y="609600"/>
            <a:ext cx="935038" cy="97155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2000" smtClean="0"/>
              <a:t>Typical Development</a:t>
            </a:r>
            <a:r>
              <a:rPr lang="en-US" sz="2800" smtClean="0"/>
              <a:t>: Ages four to seven months</a:t>
            </a:r>
          </a:p>
        </p:txBody>
      </p:sp>
      <p:sp>
        <p:nvSpPr>
          <p:cNvPr id="11267" name="Rectangle 3"/>
          <p:cNvSpPr>
            <a:spLocks noGrp="1" noChangeArrowheads="1"/>
          </p:cNvSpPr>
          <p:nvPr>
            <p:ph sz="quarter" idx="1"/>
          </p:nvPr>
        </p:nvSpPr>
        <p:spPr/>
        <p:txBody>
          <a:bodyPr>
            <a:normAutofit fontScale="92500"/>
          </a:bodyPr>
          <a:lstStyle/>
          <a:p>
            <a:pPr eaLnBrk="1" hangingPunct="1">
              <a:lnSpc>
                <a:spcPct val="90000"/>
              </a:lnSpc>
              <a:buFontTx/>
              <a:buNone/>
            </a:pPr>
            <a:r>
              <a:rPr lang="en-US" sz="1600" b="1" u="sng" smtClean="0"/>
              <a:t>Movement</a:t>
            </a:r>
            <a:endParaRPr lang="en-US" sz="1600" smtClean="0"/>
          </a:p>
          <a:p>
            <a:pPr eaLnBrk="1" hangingPunct="1">
              <a:lnSpc>
                <a:spcPct val="90000"/>
              </a:lnSpc>
            </a:pPr>
            <a:r>
              <a:rPr lang="en-US" sz="1400" smtClean="0"/>
              <a:t>Pushes up on extended arms (5 mths)</a:t>
            </a:r>
          </a:p>
          <a:p>
            <a:pPr eaLnBrk="1" hangingPunct="1">
              <a:lnSpc>
                <a:spcPct val="90000"/>
              </a:lnSpc>
            </a:pPr>
            <a:r>
              <a:rPr lang="en-US" sz="1400" smtClean="0"/>
              <a:t>Pulls to sitting with no head lag (5 mths)</a:t>
            </a:r>
          </a:p>
          <a:p>
            <a:pPr eaLnBrk="1" hangingPunct="1">
              <a:lnSpc>
                <a:spcPct val="90000"/>
              </a:lnSpc>
            </a:pPr>
            <a:r>
              <a:rPr lang="en-US" sz="1400" smtClean="0"/>
              <a:t>Sits with support of hands (5-6 mths)</a:t>
            </a:r>
          </a:p>
          <a:p>
            <a:pPr eaLnBrk="1" hangingPunct="1">
              <a:lnSpc>
                <a:spcPct val="90000"/>
              </a:lnSpc>
            </a:pPr>
            <a:r>
              <a:rPr lang="en-US" sz="1400" smtClean="0"/>
              <a:t>Sits unsupported for short periods (6-8 mths)</a:t>
            </a:r>
          </a:p>
          <a:p>
            <a:pPr eaLnBrk="1" hangingPunct="1">
              <a:lnSpc>
                <a:spcPct val="90000"/>
              </a:lnSpc>
            </a:pPr>
            <a:r>
              <a:rPr lang="en-US" sz="1400" smtClean="0"/>
              <a:t>Supports whole weight on legs ( 6-7 mths)</a:t>
            </a:r>
          </a:p>
          <a:p>
            <a:pPr eaLnBrk="1" hangingPunct="1">
              <a:lnSpc>
                <a:spcPct val="90000"/>
              </a:lnSpc>
            </a:pPr>
            <a:r>
              <a:rPr lang="en-US" sz="1400" smtClean="0"/>
              <a:t>Grasps feet (6 mths)</a:t>
            </a:r>
          </a:p>
          <a:p>
            <a:pPr eaLnBrk="1" hangingPunct="1">
              <a:lnSpc>
                <a:spcPct val="90000"/>
              </a:lnSpc>
            </a:pPr>
            <a:r>
              <a:rPr lang="en-US" sz="1400" smtClean="0"/>
              <a:t>Transfers objects from hand to hand ( 6-7 mths)</a:t>
            </a:r>
          </a:p>
          <a:p>
            <a:pPr eaLnBrk="1" hangingPunct="1">
              <a:lnSpc>
                <a:spcPct val="90000"/>
              </a:lnSpc>
            </a:pPr>
            <a:r>
              <a:rPr lang="en-US" sz="1400" smtClean="0"/>
              <a:t>Uses raking grasp (not pincer) (6 mths)</a:t>
            </a:r>
          </a:p>
          <a:p>
            <a:pPr eaLnBrk="1" hangingPunct="1">
              <a:lnSpc>
                <a:spcPct val="90000"/>
              </a:lnSpc>
              <a:buFontTx/>
              <a:buNone/>
            </a:pPr>
            <a:endParaRPr lang="en-US" sz="1400" smtClean="0"/>
          </a:p>
          <a:p>
            <a:pPr eaLnBrk="1" hangingPunct="1">
              <a:lnSpc>
                <a:spcPct val="90000"/>
              </a:lnSpc>
              <a:buFontTx/>
              <a:buNone/>
            </a:pPr>
            <a:r>
              <a:rPr lang="en-US" sz="1600" b="1" u="sng" smtClean="0"/>
              <a:t>Visual</a:t>
            </a:r>
          </a:p>
          <a:p>
            <a:pPr eaLnBrk="1" hangingPunct="1">
              <a:lnSpc>
                <a:spcPct val="90000"/>
              </a:lnSpc>
            </a:pPr>
            <a:r>
              <a:rPr lang="en-US" sz="1400" smtClean="0"/>
              <a:t>Looks for toy beyond tracking range (5-6 mths)</a:t>
            </a:r>
          </a:p>
          <a:p>
            <a:pPr eaLnBrk="1" hangingPunct="1">
              <a:lnSpc>
                <a:spcPct val="90000"/>
              </a:lnSpc>
            </a:pPr>
            <a:r>
              <a:rPr lang="en-US" sz="1400" smtClean="0"/>
              <a:t>Tracks moving objects with ease (4-7 mths)</a:t>
            </a:r>
          </a:p>
          <a:p>
            <a:pPr eaLnBrk="1" hangingPunct="1">
              <a:lnSpc>
                <a:spcPct val="90000"/>
              </a:lnSpc>
            </a:pPr>
            <a:r>
              <a:rPr lang="en-US" sz="1400" smtClean="0"/>
              <a:t>Grasp objects dangling in front (5-6 mths)</a:t>
            </a:r>
          </a:p>
          <a:p>
            <a:pPr eaLnBrk="1" hangingPunct="1">
              <a:lnSpc>
                <a:spcPct val="90000"/>
              </a:lnSpc>
            </a:pPr>
            <a:r>
              <a:rPr lang="en-US" sz="1400" smtClean="0"/>
              <a:t>Looks for fallen toys (5-7 mths)</a:t>
            </a:r>
          </a:p>
        </p:txBody>
      </p:sp>
      <p:sp>
        <p:nvSpPr>
          <p:cNvPr id="11268" name="Rectangle 4"/>
          <p:cNvSpPr>
            <a:spLocks noGrp="1" noChangeArrowheads="1"/>
          </p:cNvSpPr>
          <p:nvPr>
            <p:ph sz="quarter" idx="2"/>
          </p:nvPr>
        </p:nvSpPr>
        <p:spPr>
          <a:xfrm>
            <a:off x="4572000" y="1981200"/>
            <a:ext cx="3810000" cy="4419600"/>
          </a:xfrm>
        </p:spPr>
        <p:txBody>
          <a:bodyPr>
            <a:normAutofit fontScale="92500"/>
          </a:bodyPr>
          <a:lstStyle/>
          <a:p>
            <a:pPr eaLnBrk="1" hangingPunct="1">
              <a:lnSpc>
                <a:spcPct val="90000"/>
              </a:lnSpc>
              <a:buFontTx/>
              <a:buNone/>
            </a:pPr>
            <a:r>
              <a:rPr lang="en-US" sz="1600" b="1" u="sng" smtClean="0"/>
              <a:t>Language</a:t>
            </a:r>
            <a:endParaRPr lang="en-US" sz="1600" smtClean="0"/>
          </a:p>
          <a:p>
            <a:pPr eaLnBrk="1" hangingPunct="1">
              <a:lnSpc>
                <a:spcPct val="90000"/>
              </a:lnSpc>
            </a:pPr>
            <a:r>
              <a:rPr lang="en-US" sz="1400" smtClean="0"/>
              <a:t>Distinguishes emotions by tone of voice     (4-7 mths)</a:t>
            </a:r>
          </a:p>
          <a:p>
            <a:pPr eaLnBrk="1" hangingPunct="1">
              <a:lnSpc>
                <a:spcPct val="90000"/>
              </a:lnSpc>
            </a:pPr>
            <a:r>
              <a:rPr lang="en-US" sz="1400" smtClean="0"/>
              <a:t>Responds to sound by making sounds          (4-6 mths)</a:t>
            </a:r>
          </a:p>
          <a:p>
            <a:pPr eaLnBrk="1" hangingPunct="1">
              <a:lnSpc>
                <a:spcPct val="90000"/>
              </a:lnSpc>
            </a:pPr>
            <a:r>
              <a:rPr lang="en-US" sz="1400" smtClean="0"/>
              <a:t>Uses voice to express joy and displeasure   (4-6 mths)</a:t>
            </a:r>
          </a:p>
          <a:p>
            <a:pPr eaLnBrk="1" hangingPunct="1">
              <a:lnSpc>
                <a:spcPct val="90000"/>
              </a:lnSpc>
            </a:pPr>
            <a:r>
              <a:rPr lang="en-US" sz="1400" smtClean="0"/>
              <a:t>Syllable repetition begins (5-7 mths)</a:t>
            </a:r>
          </a:p>
          <a:p>
            <a:pPr eaLnBrk="1" hangingPunct="1">
              <a:lnSpc>
                <a:spcPct val="90000"/>
              </a:lnSpc>
              <a:buFontTx/>
              <a:buNone/>
            </a:pPr>
            <a:r>
              <a:rPr lang="en-US" sz="1600" b="1" u="sng" smtClean="0"/>
              <a:t>Cognitive</a:t>
            </a:r>
          </a:p>
          <a:p>
            <a:pPr eaLnBrk="1" hangingPunct="1">
              <a:lnSpc>
                <a:spcPct val="90000"/>
              </a:lnSpc>
            </a:pPr>
            <a:r>
              <a:rPr lang="en-US" sz="1400" smtClean="0"/>
              <a:t>Finds partially hidden objects (6-7 mths)</a:t>
            </a:r>
          </a:p>
          <a:p>
            <a:pPr eaLnBrk="1" hangingPunct="1">
              <a:lnSpc>
                <a:spcPct val="90000"/>
              </a:lnSpc>
            </a:pPr>
            <a:r>
              <a:rPr lang="en-US" sz="1400" smtClean="0"/>
              <a:t>Explores with hands and mouth (4-6 mths)</a:t>
            </a:r>
          </a:p>
          <a:p>
            <a:pPr eaLnBrk="1" hangingPunct="1">
              <a:lnSpc>
                <a:spcPct val="90000"/>
              </a:lnSpc>
            </a:pPr>
            <a:r>
              <a:rPr lang="en-US" sz="1400" smtClean="0"/>
              <a:t>Struggles to get objects that are out of reach </a:t>
            </a:r>
          </a:p>
          <a:p>
            <a:pPr eaLnBrk="1" hangingPunct="1">
              <a:lnSpc>
                <a:spcPct val="90000"/>
              </a:lnSpc>
              <a:buFontTx/>
              <a:buNone/>
            </a:pPr>
            <a:r>
              <a:rPr lang="en-US" sz="1400" smtClean="0"/>
              <a:t>(5-7 mths)</a:t>
            </a:r>
          </a:p>
          <a:p>
            <a:pPr eaLnBrk="1" hangingPunct="1">
              <a:lnSpc>
                <a:spcPct val="90000"/>
              </a:lnSpc>
              <a:buFontTx/>
              <a:buNone/>
            </a:pPr>
            <a:r>
              <a:rPr lang="en-US" sz="1600" b="1" u="sng" smtClean="0"/>
              <a:t>Social/Emotional</a:t>
            </a:r>
          </a:p>
          <a:p>
            <a:pPr eaLnBrk="1" hangingPunct="1">
              <a:lnSpc>
                <a:spcPct val="90000"/>
              </a:lnSpc>
            </a:pPr>
            <a:r>
              <a:rPr lang="en-US" sz="1400" smtClean="0"/>
              <a:t>Enjoys social play (4-7 mths)</a:t>
            </a:r>
          </a:p>
          <a:p>
            <a:pPr eaLnBrk="1" hangingPunct="1">
              <a:lnSpc>
                <a:spcPct val="90000"/>
              </a:lnSpc>
            </a:pPr>
            <a:r>
              <a:rPr lang="en-US" sz="1400" smtClean="0"/>
              <a:t>Interested in mirror images ( 5-7 mths)</a:t>
            </a:r>
          </a:p>
          <a:p>
            <a:pPr eaLnBrk="1" hangingPunct="1">
              <a:lnSpc>
                <a:spcPct val="90000"/>
              </a:lnSpc>
            </a:pPr>
            <a:r>
              <a:rPr lang="en-US" sz="1400" smtClean="0"/>
              <a:t>Responds to other people's expression of emotion (4-7 mths)</a:t>
            </a:r>
          </a:p>
          <a:p>
            <a:pPr eaLnBrk="1" hangingPunct="1">
              <a:lnSpc>
                <a:spcPct val="90000"/>
              </a:lnSpc>
            </a:pPr>
            <a:endParaRPr lang="en-US" sz="1400" smtClean="0"/>
          </a:p>
          <a:p>
            <a:pPr eaLnBrk="1" hangingPunct="1">
              <a:lnSpc>
                <a:spcPct val="90000"/>
              </a:lnSpc>
            </a:pPr>
            <a:endParaRPr lang="en-US" sz="1400" smtClean="0"/>
          </a:p>
        </p:txBody>
      </p:sp>
      <p:pic>
        <p:nvPicPr>
          <p:cNvPr id="11269" name="Picture 5" descr="I:\Program Files\Microsoft Office\Clipart\homeanim\ag00320_.gif"/>
          <p:cNvPicPr>
            <a:picLocks noChangeAspect="1" noChangeArrowheads="1" noCrop="1"/>
          </p:cNvPicPr>
          <p:nvPr/>
        </p:nvPicPr>
        <p:blipFill>
          <a:blip r:embed="rId2" cstate="print"/>
          <a:srcRect/>
          <a:stretch>
            <a:fillRect/>
          </a:stretch>
        </p:blipFill>
        <p:spPr bwMode="auto">
          <a:xfrm>
            <a:off x="7696200" y="838200"/>
            <a:ext cx="1325563" cy="1222375"/>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304800"/>
            <a:ext cx="7467600" cy="1143000"/>
          </a:xfrm>
        </p:spPr>
        <p:txBody>
          <a:bodyPr>
            <a:normAutofit fontScale="90000"/>
          </a:bodyPr>
          <a:lstStyle/>
          <a:p>
            <a:pPr eaLnBrk="1" hangingPunct="1"/>
            <a:r>
              <a:rPr lang="en-US" sz="2400" dirty="0" smtClean="0"/>
              <a:t>Red Flags: Stop, Look and Asses if you see these behaviors</a:t>
            </a:r>
            <a:br>
              <a:rPr lang="en-US" sz="2400" dirty="0" smtClean="0"/>
            </a:br>
            <a:r>
              <a:rPr lang="en-US" sz="2400" dirty="0" smtClean="0"/>
              <a:t>Ages: 4 to 7 months</a:t>
            </a:r>
          </a:p>
        </p:txBody>
      </p:sp>
      <p:sp>
        <p:nvSpPr>
          <p:cNvPr id="12291" name="Rectangle 3"/>
          <p:cNvSpPr>
            <a:spLocks noGrp="1" noChangeArrowheads="1"/>
          </p:cNvSpPr>
          <p:nvPr>
            <p:ph sz="quarter" idx="1"/>
          </p:nvPr>
        </p:nvSpPr>
        <p:spPr/>
        <p:txBody>
          <a:bodyPr/>
          <a:lstStyle/>
          <a:p>
            <a:pPr eaLnBrk="1" hangingPunct="1"/>
            <a:r>
              <a:rPr lang="en-US" sz="1200" dirty="0" smtClean="0"/>
              <a:t>SEEMS VERY STIFF, TIGHT MUSCLES</a:t>
            </a:r>
          </a:p>
          <a:p>
            <a:pPr eaLnBrk="1" hangingPunct="1"/>
            <a:r>
              <a:rPr lang="en-US" sz="1200" dirty="0" smtClean="0"/>
              <a:t>SEEMS VERY FLOPPY, LIKE A RAG DOLL</a:t>
            </a:r>
          </a:p>
          <a:p>
            <a:pPr eaLnBrk="1" hangingPunct="1"/>
            <a:r>
              <a:rPr lang="en-US" sz="1200" dirty="0" smtClean="0"/>
              <a:t>HEAD STILL FLOPS BACK WHEN BODY IS PULLED TO SITTING POSTION (BY 5 MONTHS STILL EXHIBITS HEAD LAG)</a:t>
            </a:r>
          </a:p>
          <a:p>
            <a:pPr eaLnBrk="1" hangingPunct="1"/>
            <a:r>
              <a:rPr lang="en-US" sz="1200" dirty="0" smtClean="0"/>
              <a:t>SHOWS NO AFFECTION FOR CAREGIVER</a:t>
            </a:r>
          </a:p>
          <a:p>
            <a:pPr eaLnBrk="1" hangingPunct="1"/>
            <a:r>
              <a:rPr lang="en-US" sz="1200" dirty="0" smtClean="0"/>
              <a:t>DOESN’T SEEM TO ENJOY BEING AROUND PEOPLE</a:t>
            </a:r>
          </a:p>
          <a:p>
            <a:pPr eaLnBrk="1" hangingPunct="1"/>
            <a:r>
              <a:rPr lang="en-US" sz="1200" dirty="0" smtClean="0"/>
              <a:t>ONE OR BOTH EYES CONSISTENTLY TUNR IN OR OUT</a:t>
            </a:r>
          </a:p>
          <a:p>
            <a:pPr eaLnBrk="1" hangingPunct="1"/>
            <a:r>
              <a:rPr lang="en-US" sz="1200" dirty="0" smtClean="0"/>
              <a:t>PERSISTENT TEARING, EYE DRAINAGE, OR SENSITIVITY TO LIGHT</a:t>
            </a:r>
          </a:p>
          <a:p>
            <a:pPr eaLnBrk="1" hangingPunct="1"/>
            <a:r>
              <a:rPr lang="en-US" sz="1200" dirty="0" smtClean="0"/>
              <a:t>DOES NOT RESPOND TO SOUNDS AROUND HIM/HER</a:t>
            </a:r>
          </a:p>
          <a:p>
            <a:pPr eaLnBrk="1" hangingPunct="1"/>
            <a:r>
              <a:rPr lang="en-US" sz="1200" dirty="0" smtClean="0"/>
              <a:t>HAS DIFFICULTY GETTING OBJECT TO MOUTH</a:t>
            </a:r>
          </a:p>
          <a:p>
            <a:pPr eaLnBrk="1" hangingPunct="1"/>
            <a:r>
              <a:rPr lang="en-US" sz="1200" dirty="0" smtClean="0"/>
              <a:t>DOES NOT TURN HEAD TO LOCATE SOUNDS BY 4 MONTHS</a:t>
            </a:r>
          </a:p>
          <a:p>
            <a:pPr eaLnBrk="1" hangingPunct="1"/>
            <a:r>
              <a:rPr lang="en-US" sz="1200" dirty="0" smtClean="0"/>
              <a:t>DOES NOT ROLL OVER (STOMACH TO BACK) BY 6 MONTHS</a:t>
            </a:r>
          </a:p>
          <a:p>
            <a:pPr eaLnBrk="1" hangingPunct="1"/>
            <a:r>
              <a:rPr lang="en-US" sz="1200" dirty="0" smtClean="0"/>
              <a:t>CANNOT SIT </a:t>
            </a:r>
            <a:r>
              <a:rPr lang="en-US" sz="1200" u="sng" dirty="0" smtClean="0"/>
              <a:t>WITH HELP</a:t>
            </a:r>
            <a:r>
              <a:rPr lang="en-US" sz="1200" dirty="0" smtClean="0"/>
              <a:t> BY SIX MONTHS ( NOT BY THEMSELVES)</a:t>
            </a:r>
          </a:p>
          <a:p>
            <a:pPr eaLnBrk="1" hangingPunct="1"/>
            <a:r>
              <a:rPr lang="en-US" sz="1200" dirty="0" smtClean="0"/>
              <a:t>DOES NOT LAUGH OR MAKE SQUEALING SOUNDS BY FIVE MONTHS</a:t>
            </a:r>
          </a:p>
          <a:p>
            <a:pPr eaLnBrk="1" hangingPunct="1"/>
            <a:r>
              <a:rPr lang="en-US" sz="1200" dirty="0" smtClean="0"/>
              <a:t>DOES NOT ACTIVITY REACH FOR OBJECTS BY FIVE MONTHS</a:t>
            </a:r>
          </a:p>
          <a:p>
            <a:pPr eaLnBrk="1" hangingPunct="1"/>
            <a:r>
              <a:rPr lang="en-US" sz="1200" dirty="0" smtClean="0"/>
              <a:t>DOES NOT FOLLOW OBJECTS WITH BOTH EYES</a:t>
            </a:r>
          </a:p>
          <a:p>
            <a:pPr eaLnBrk="1" hangingPunct="1"/>
            <a:r>
              <a:rPr lang="en-US" sz="1200" dirty="0" smtClean="0"/>
              <a:t>DOES NOT BEAR </a:t>
            </a:r>
            <a:r>
              <a:rPr lang="en-US" sz="1200" u="sng" dirty="0" smtClean="0"/>
              <a:t>SOME</a:t>
            </a:r>
            <a:r>
              <a:rPr lang="en-US" sz="1200" dirty="0" smtClean="0"/>
              <a:t> WEIGHT ON LEGS BY FIVE MONTHS</a:t>
            </a:r>
          </a:p>
          <a:p>
            <a:pPr eaLnBrk="1" hangingPunct="1"/>
            <a:endParaRPr lang="en-US" sz="1200" dirty="0" smtClean="0"/>
          </a:p>
        </p:txBody>
      </p:sp>
      <p:pic>
        <p:nvPicPr>
          <p:cNvPr id="12292" name="Picture 4" descr="I:\Program Files\Microsoft Office\Clipart\homeanim\ag00345_.gif"/>
          <p:cNvPicPr>
            <a:picLocks noChangeAspect="1" noChangeArrowheads="1" noCrop="1"/>
          </p:cNvPicPr>
          <p:nvPr/>
        </p:nvPicPr>
        <p:blipFill>
          <a:blip r:embed="rId2" cstate="print"/>
          <a:srcRect/>
          <a:stretch>
            <a:fillRect/>
          </a:stretch>
        </p:blipFill>
        <p:spPr bwMode="auto">
          <a:xfrm>
            <a:off x="228600" y="228600"/>
            <a:ext cx="1066800" cy="990600"/>
          </a:xfrm>
          <a:prstGeom prst="rect">
            <a:avLst/>
          </a:prstGeom>
          <a:noFill/>
          <a:ln w="9525">
            <a:noFill/>
            <a:miter lim="800000"/>
            <a:headEnd/>
            <a:tailEnd/>
          </a:ln>
        </p:spPr>
      </p:pic>
      <p:pic>
        <p:nvPicPr>
          <p:cNvPr id="12293" name="Picture 5" descr="I:\Program Files\Microsoft Office\Clipart\corpmm\motion\ag00595_.gif"/>
          <p:cNvPicPr>
            <a:picLocks noChangeAspect="1" noChangeArrowheads="1" noCrop="1"/>
          </p:cNvPicPr>
          <p:nvPr/>
        </p:nvPicPr>
        <p:blipFill>
          <a:blip r:embed="rId3" cstate="print"/>
          <a:srcRect/>
          <a:stretch>
            <a:fillRect/>
          </a:stretch>
        </p:blipFill>
        <p:spPr bwMode="auto">
          <a:xfrm>
            <a:off x="7620000" y="1219200"/>
            <a:ext cx="1154113" cy="120015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52400"/>
            <a:ext cx="7772400" cy="1143000"/>
          </a:xfrm>
        </p:spPr>
        <p:txBody>
          <a:bodyPr/>
          <a:lstStyle/>
          <a:p>
            <a:pPr eaLnBrk="1" hangingPunct="1"/>
            <a:r>
              <a:rPr lang="en-US" sz="1800" smtClean="0"/>
              <a:t/>
            </a:r>
            <a:br>
              <a:rPr lang="en-US" sz="1800" smtClean="0"/>
            </a:br>
            <a:r>
              <a:rPr lang="en-US" sz="1800" smtClean="0"/>
              <a:t/>
            </a:r>
            <a:br>
              <a:rPr lang="en-US" sz="1800" smtClean="0"/>
            </a:br>
            <a:r>
              <a:rPr lang="en-US" sz="1800" smtClean="0"/>
              <a:t>Typical Development: </a:t>
            </a:r>
            <a:r>
              <a:rPr lang="en-US" sz="2400" smtClean="0"/>
              <a:t>Ages 8-12 months</a:t>
            </a:r>
            <a:endParaRPr lang="en-US" sz="1800" smtClean="0"/>
          </a:p>
        </p:txBody>
      </p:sp>
      <p:sp>
        <p:nvSpPr>
          <p:cNvPr id="13315" name="Rectangle 3"/>
          <p:cNvSpPr>
            <a:spLocks noGrp="1" noChangeArrowheads="1"/>
          </p:cNvSpPr>
          <p:nvPr>
            <p:ph sz="quarter" idx="1"/>
          </p:nvPr>
        </p:nvSpPr>
        <p:spPr>
          <a:xfrm>
            <a:off x="762000" y="1447800"/>
            <a:ext cx="3810000" cy="5181600"/>
          </a:xfrm>
        </p:spPr>
        <p:txBody>
          <a:bodyPr>
            <a:normAutofit fontScale="92500" lnSpcReduction="10000"/>
          </a:bodyPr>
          <a:lstStyle/>
          <a:p>
            <a:pPr marL="533400" indent="-533400" eaLnBrk="1" hangingPunct="1">
              <a:lnSpc>
                <a:spcPct val="90000"/>
              </a:lnSpc>
              <a:buFontTx/>
              <a:buNone/>
            </a:pPr>
            <a:r>
              <a:rPr lang="en-US" sz="1400" b="1" u="sng" smtClean="0"/>
              <a:t>Movement</a:t>
            </a:r>
            <a:endParaRPr lang="en-US" sz="1400" smtClean="0"/>
          </a:p>
          <a:p>
            <a:pPr marL="533400" indent="-533400" eaLnBrk="1" hangingPunct="1">
              <a:lnSpc>
                <a:spcPct val="90000"/>
              </a:lnSpc>
            </a:pPr>
            <a:r>
              <a:rPr lang="en-US" sz="1200" smtClean="0"/>
              <a:t>Gets to sitting position without assistance   (8-10 mths)</a:t>
            </a:r>
          </a:p>
          <a:p>
            <a:pPr marL="533400" indent="-533400" eaLnBrk="1" hangingPunct="1">
              <a:lnSpc>
                <a:spcPct val="90000"/>
              </a:lnSpc>
            </a:pPr>
            <a:r>
              <a:rPr lang="en-US" sz="1200" smtClean="0"/>
              <a:t>Crawls forward on belly</a:t>
            </a:r>
          </a:p>
          <a:p>
            <a:pPr marL="533400" indent="-533400" eaLnBrk="1" hangingPunct="1">
              <a:lnSpc>
                <a:spcPct val="90000"/>
              </a:lnSpc>
            </a:pPr>
            <a:r>
              <a:rPr lang="en-US" sz="1200" smtClean="0"/>
              <a:t>Assumes hand and knee position</a:t>
            </a:r>
          </a:p>
          <a:p>
            <a:pPr marL="533400" indent="-533400" eaLnBrk="1" hangingPunct="1">
              <a:lnSpc>
                <a:spcPct val="90000"/>
              </a:lnSpc>
            </a:pPr>
            <a:r>
              <a:rPr lang="en-US" sz="1200" smtClean="0"/>
              <a:t>Creeps on hands and knees</a:t>
            </a:r>
          </a:p>
          <a:p>
            <a:pPr marL="533400" indent="-533400" eaLnBrk="1" hangingPunct="1">
              <a:lnSpc>
                <a:spcPct val="90000"/>
              </a:lnSpc>
            </a:pPr>
            <a:r>
              <a:rPr lang="en-US" sz="1200" smtClean="0"/>
              <a:t>Gets from sitting to crawling or prone )lying on stomach) position (10-12 mths)</a:t>
            </a:r>
          </a:p>
          <a:p>
            <a:pPr marL="533400" indent="-533400" eaLnBrk="1" hangingPunct="1">
              <a:lnSpc>
                <a:spcPct val="90000"/>
              </a:lnSpc>
            </a:pPr>
            <a:r>
              <a:rPr lang="en-US" sz="1200" smtClean="0"/>
              <a:t>Pulls self up to standing position</a:t>
            </a:r>
          </a:p>
          <a:p>
            <a:pPr marL="533400" indent="-533400" eaLnBrk="1" hangingPunct="1">
              <a:lnSpc>
                <a:spcPct val="90000"/>
              </a:lnSpc>
            </a:pPr>
            <a:r>
              <a:rPr lang="en-US" sz="1200" smtClean="0"/>
              <a:t>Walks holding onto furniture</a:t>
            </a:r>
          </a:p>
          <a:p>
            <a:pPr marL="533400" indent="-533400" eaLnBrk="1" hangingPunct="1">
              <a:lnSpc>
                <a:spcPct val="90000"/>
              </a:lnSpc>
            </a:pPr>
            <a:r>
              <a:rPr lang="en-US" sz="1200" smtClean="0"/>
              <a:t>Stands momentarily without support</a:t>
            </a:r>
          </a:p>
          <a:p>
            <a:pPr marL="533400" indent="-533400" eaLnBrk="1" hangingPunct="1">
              <a:lnSpc>
                <a:spcPct val="90000"/>
              </a:lnSpc>
            </a:pPr>
            <a:r>
              <a:rPr lang="en-US" sz="1200" smtClean="0"/>
              <a:t>May walk two or three steps without support</a:t>
            </a:r>
          </a:p>
          <a:p>
            <a:pPr marL="533400" indent="-533400" eaLnBrk="1" hangingPunct="1">
              <a:lnSpc>
                <a:spcPct val="90000"/>
              </a:lnSpc>
              <a:buFontTx/>
              <a:buNone/>
            </a:pPr>
            <a:r>
              <a:rPr lang="en-US" sz="1400" b="1" u="sng" smtClean="0"/>
              <a:t>Hand and finger skills</a:t>
            </a:r>
          </a:p>
          <a:p>
            <a:pPr marL="533400" indent="-533400" eaLnBrk="1" hangingPunct="1">
              <a:lnSpc>
                <a:spcPct val="90000"/>
              </a:lnSpc>
            </a:pPr>
            <a:r>
              <a:rPr lang="en-US" sz="1200" smtClean="0"/>
              <a:t>Uses pincer grasp (7-10 mths)</a:t>
            </a:r>
          </a:p>
          <a:p>
            <a:pPr marL="533400" indent="-533400" eaLnBrk="1" hangingPunct="1">
              <a:lnSpc>
                <a:spcPct val="90000"/>
              </a:lnSpc>
            </a:pPr>
            <a:r>
              <a:rPr lang="en-US" sz="1200" smtClean="0"/>
              <a:t>Bangs two cube together</a:t>
            </a:r>
          </a:p>
          <a:p>
            <a:pPr marL="533400" indent="-533400" eaLnBrk="1" hangingPunct="1">
              <a:lnSpc>
                <a:spcPct val="90000"/>
              </a:lnSpc>
            </a:pPr>
            <a:r>
              <a:rPr lang="en-US" sz="1200" smtClean="0"/>
              <a:t>Puts objects into container (10-12 mths)</a:t>
            </a:r>
          </a:p>
          <a:p>
            <a:pPr marL="533400" indent="-533400" eaLnBrk="1" hangingPunct="1">
              <a:lnSpc>
                <a:spcPct val="90000"/>
              </a:lnSpc>
            </a:pPr>
            <a:r>
              <a:rPr lang="en-US" sz="1200" smtClean="0"/>
              <a:t>Takes objects out of container (10-12 mths)</a:t>
            </a:r>
          </a:p>
          <a:p>
            <a:pPr marL="533400" indent="-533400" eaLnBrk="1" hangingPunct="1">
              <a:lnSpc>
                <a:spcPct val="90000"/>
              </a:lnSpc>
            </a:pPr>
            <a:r>
              <a:rPr lang="en-US" sz="1200" smtClean="0"/>
              <a:t>Pokes with index finger</a:t>
            </a:r>
          </a:p>
          <a:p>
            <a:pPr marL="533400" indent="-533400" eaLnBrk="1" hangingPunct="1">
              <a:lnSpc>
                <a:spcPct val="90000"/>
              </a:lnSpc>
            </a:pPr>
            <a:r>
              <a:rPr lang="en-US" sz="1200" smtClean="0"/>
              <a:t>Tries to imitate scribbling</a:t>
            </a:r>
          </a:p>
          <a:p>
            <a:pPr marL="533400" indent="-533400" eaLnBrk="1" hangingPunct="1">
              <a:lnSpc>
                <a:spcPct val="90000"/>
              </a:lnSpc>
              <a:buFontTx/>
              <a:buNone/>
            </a:pPr>
            <a:r>
              <a:rPr lang="en-US" sz="1400" b="1" u="sng" smtClean="0"/>
              <a:t>Cognitive</a:t>
            </a:r>
          </a:p>
          <a:p>
            <a:pPr marL="533400" indent="-533400" eaLnBrk="1" hangingPunct="1">
              <a:lnSpc>
                <a:spcPct val="90000"/>
              </a:lnSpc>
            </a:pPr>
            <a:r>
              <a:rPr lang="en-US" sz="1200" smtClean="0"/>
              <a:t>Explores objects in many different ways (shaking banging, dropping, throwing (8-10 mths)</a:t>
            </a:r>
          </a:p>
          <a:p>
            <a:pPr marL="533400" indent="-533400" eaLnBrk="1" hangingPunct="1">
              <a:lnSpc>
                <a:spcPct val="90000"/>
              </a:lnSpc>
            </a:pPr>
            <a:r>
              <a:rPr lang="en-US" sz="1200" smtClean="0"/>
              <a:t>Finds hidden objects easily (10 –12 mths)</a:t>
            </a:r>
          </a:p>
          <a:p>
            <a:pPr marL="533400" indent="-533400" eaLnBrk="1" hangingPunct="1">
              <a:lnSpc>
                <a:spcPct val="90000"/>
              </a:lnSpc>
            </a:pPr>
            <a:r>
              <a:rPr lang="en-US" sz="1200" smtClean="0"/>
              <a:t>Looks at correct picture when image is named</a:t>
            </a:r>
          </a:p>
          <a:p>
            <a:pPr marL="533400" indent="-533400" eaLnBrk="1" hangingPunct="1">
              <a:lnSpc>
                <a:spcPct val="90000"/>
              </a:lnSpc>
            </a:pPr>
            <a:r>
              <a:rPr lang="en-US" sz="1200" smtClean="0"/>
              <a:t>Imitates gestures (9-12 mths)</a:t>
            </a:r>
          </a:p>
          <a:p>
            <a:pPr marL="533400" indent="-533400" eaLnBrk="1" hangingPunct="1">
              <a:lnSpc>
                <a:spcPct val="90000"/>
              </a:lnSpc>
            </a:pPr>
            <a:endParaRPr lang="en-US" sz="1200" smtClean="0"/>
          </a:p>
          <a:p>
            <a:pPr marL="533400" indent="-533400" eaLnBrk="1" hangingPunct="1">
              <a:lnSpc>
                <a:spcPct val="90000"/>
              </a:lnSpc>
              <a:buFontTx/>
              <a:buNone/>
            </a:pPr>
            <a:endParaRPr lang="en-US" sz="1200" smtClean="0"/>
          </a:p>
          <a:p>
            <a:pPr marL="533400" indent="-533400" eaLnBrk="1" hangingPunct="1">
              <a:lnSpc>
                <a:spcPct val="90000"/>
              </a:lnSpc>
            </a:pPr>
            <a:endParaRPr lang="en-US" sz="1200" smtClean="0"/>
          </a:p>
          <a:p>
            <a:pPr marL="533400" indent="-533400" eaLnBrk="1" hangingPunct="1">
              <a:lnSpc>
                <a:spcPct val="90000"/>
              </a:lnSpc>
            </a:pPr>
            <a:endParaRPr lang="en-US" sz="1200" smtClean="0"/>
          </a:p>
          <a:p>
            <a:pPr marL="533400" indent="-533400" eaLnBrk="1" hangingPunct="1">
              <a:lnSpc>
                <a:spcPct val="90000"/>
              </a:lnSpc>
            </a:pPr>
            <a:endParaRPr lang="en-US" sz="1400" smtClean="0"/>
          </a:p>
        </p:txBody>
      </p:sp>
      <p:sp>
        <p:nvSpPr>
          <p:cNvPr id="13316" name="Rectangle 4"/>
          <p:cNvSpPr>
            <a:spLocks noGrp="1" noChangeArrowheads="1"/>
          </p:cNvSpPr>
          <p:nvPr>
            <p:ph sz="quarter" idx="2"/>
          </p:nvPr>
        </p:nvSpPr>
        <p:spPr>
          <a:xfrm>
            <a:off x="4648200" y="1447800"/>
            <a:ext cx="3810000" cy="5181600"/>
          </a:xfrm>
        </p:spPr>
        <p:txBody>
          <a:bodyPr>
            <a:normAutofit fontScale="92500" lnSpcReduction="10000"/>
          </a:bodyPr>
          <a:lstStyle/>
          <a:p>
            <a:pPr eaLnBrk="1" hangingPunct="1">
              <a:lnSpc>
                <a:spcPct val="90000"/>
              </a:lnSpc>
              <a:buFontTx/>
              <a:buNone/>
            </a:pPr>
            <a:r>
              <a:rPr lang="en-US" sz="1400" b="1" u="sng" smtClean="0"/>
              <a:t>Language </a:t>
            </a:r>
          </a:p>
          <a:p>
            <a:pPr eaLnBrk="1" hangingPunct="1">
              <a:lnSpc>
                <a:spcPct val="90000"/>
              </a:lnSpc>
            </a:pPr>
            <a:r>
              <a:rPr lang="en-US" sz="1200" smtClean="0"/>
              <a:t>Responds to simple verbal requests</a:t>
            </a:r>
          </a:p>
          <a:p>
            <a:pPr eaLnBrk="1" hangingPunct="1">
              <a:lnSpc>
                <a:spcPct val="90000"/>
              </a:lnSpc>
            </a:pPr>
            <a:r>
              <a:rPr lang="en-US" sz="1200" smtClean="0"/>
              <a:t>Responds to “No”</a:t>
            </a:r>
          </a:p>
          <a:p>
            <a:pPr eaLnBrk="1" hangingPunct="1">
              <a:lnSpc>
                <a:spcPct val="90000"/>
              </a:lnSpc>
            </a:pPr>
            <a:r>
              <a:rPr lang="en-US" sz="1200" smtClean="0"/>
              <a:t>Makes simple gestures such as shaking head for No (8-12 mths)</a:t>
            </a:r>
          </a:p>
          <a:p>
            <a:pPr eaLnBrk="1" hangingPunct="1">
              <a:lnSpc>
                <a:spcPct val="90000"/>
              </a:lnSpc>
            </a:pPr>
            <a:r>
              <a:rPr lang="en-US" sz="1200" smtClean="0"/>
              <a:t>Babble with inflection (8-10 mths)</a:t>
            </a:r>
          </a:p>
          <a:p>
            <a:pPr eaLnBrk="1" hangingPunct="1">
              <a:lnSpc>
                <a:spcPct val="90000"/>
              </a:lnSpc>
            </a:pPr>
            <a:r>
              <a:rPr lang="en-US" sz="1200" smtClean="0"/>
              <a:t>Babbles “Dada” and “Mama” (8-10 mths)</a:t>
            </a:r>
          </a:p>
          <a:p>
            <a:pPr eaLnBrk="1" hangingPunct="1">
              <a:lnSpc>
                <a:spcPct val="90000"/>
              </a:lnSpc>
            </a:pPr>
            <a:r>
              <a:rPr lang="en-US" sz="1200" smtClean="0"/>
              <a:t>Says :Dada” and “Mama” for specific person (11-12 mths)</a:t>
            </a:r>
          </a:p>
          <a:p>
            <a:pPr eaLnBrk="1" hangingPunct="1">
              <a:lnSpc>
                <a:spcPct val="90000"/>
              </a:lnSpc>
            </a:pPr>
            <a:r>
              <a:rPr lang="en-US" sz="1200" smtClean="0"/>
              <a:t>Uses exclamations such as “”Uh-oh” </a:t>
            </a:r>
          </a:p>
          <a:p>
            <a:pPr eaLnBrk="1" hangingPunct="1">
              <a:lnSpc>
                <a:spcPct val="90000"/>
              </a:lnSpc>
              <a:buFontTx/>
              <a:buNone/>
            </a:pPr>
            <a:r>
              <a:rPr lang="en-US" sz="1400" b="1" u="sng" smtClean="0"/>
              <a:t>Social/Emotional</a:t>
            </a:r>
            <a:endParaRPr lang="en-US" sz="1200" smtClean="0"/>
          </a:p>
          <a:p>
            <a:pPr eaLnBrk="1" hangingPunct="1">
              <a:lnSpc>
                <a:spcPct val="90000"/>
              </a:lnSpc>
            </a:pPr>
            <a:r>
              <a:rPr lang="en-US" sz="1400" smtClean="0"/>
              <a:t>Shy or anxious with strangers (8-12 mths)</a:t>
            </a:r>
          </a:p>
          <a:p>
            <a:pPr eaLnBrk="1" hangingPunct="1">
              <a:lnSpc>
                <a:spcPct val="90000"/>
              </a:lnSpc>
            </a:pPr>
            <a:r>
              <a:rPr lang="en-US" sz="1400" smtClean="0"/>
              <a:t>Cries when mother or father leaves (8-12 mths)</a:t>
            </a:r>
          </a:p>
          <a:p>
            <a:pPr eaLnBrk="1" hangingPunct="1">
              <a:lnSpc>
                <a:spcPct val="90000"/>
              </a:lnSpc>
            </a:pPr>
            <a:r>
              <a:rPr lang="en-US" sz="1400" smtClean="0"/>
              <a:t>Enjoys imitating people in his/her play      (10-12 mths)</a:t>
            </a:r>
          </a:p>
          <a:p>
            <a:pPr eaLnBrk="1" hangingPunct="1">
              <a:lnSpc>
                <a:spcPct val="90000"/>
              </a:lnSpc>
            </a:pPr>
            <a:r>
              <a:rPr lang="en-US" sz="1400" smtClean="0"/>
              <a:t>Shows specific preferences to certain people or toys (8-12 mths)</a:t>
            </a:r>
          </a:p>
          <a:p>
            <a:pPr eaLnBrk="1" hangingPunct="1">
              <a:lnSpc>
                <a:spcPct val="90000"/>
              </a:lnSpc>
            </a:pPr>
            <a:r>
              <a:rPr lang="en-US" sz="1400" smtClean="0"/>
              <a:t>Prefers mother and/or regular care provider over all others (8-12 mths)</a:t>
            </a:r>
          </a:p>
          <a:p>
            <a:pPr eaLnBrk="1" hangingPunct="1">
              <a:lnSpc>
                <a:spcPct val="90000"/>
              </a:lnSpc>
            </a:pPr>
            <a:r>
              <a:rPr lang="en-US" sz="1400" smtClean="0"/>
              <a:t>Repeats sound or gestures for attention </a:t>
            </a:r>
          </a:p>
          <a:p>
            <a:pPr eaLnBrk="1" hangingPunct="1">
              <a:lnSpc>
                <a:spcPct val="90000"/>
              </a:lnSpc>
            </a:pPr>
            <a:r>
              <a:rPr lang="en-US" sz="1400" smtClean="0"/>
              <a:t>Finger feed self (8-12 mths)</a:t>
            </a:r>
          </a:p>
          <a:p>
            <a:pPr eaLnBrk="1" hangingPunct="1">
              <a:lnSpc>
                <a:spcPct val="90000"/>
              </a:lnSpc>
            </a:pPr>
            <a:r>
              <a:rPr lang="en-US" sz="1400" smtClean="0"/>
              <a:t>Extends arms or legs to help when being dressed.</a:t>
            </a:r>
          </a:p>
          <a:p>
            <a:pPr eaLnBrk="1" hangingPunct="1">
              <a:lnSpc>
                <a:spcPct val="90000"/>
              </a:lnSpc>
            </a:pPr>
            <a:endParaRPr lang="en-US" sz="1400" smtClean="0"/>
          </a:p>
          <a:p>
            <a:pPr eaLnBrk="1" hangingPunct="1">
              <a:lnSpc>
                <a:spcPct val="90000"/>
              </a:lnSpc>
            </a:pPr>
            <a:endParaRPr lang="en-US" sz="1200" smtClean="0"/>
          </a:p>
          <a:p>
            <a:pPr eaLnBrk="1" hangingPunct="1">
              <a:lnSpc>
                <a:spcPct val="90000"/>
              </a:lnSpc>
            </a:pPr>
            <a:endParaRPr lang="en-US" sz="1200" smtClean="0"/>
          </a:p>
        </p:txBody>
      </p:sp>
      <p:pic>
        <p:nvPicPr>
          <p:cNvPr id="13317" name="Picture 5" descr="I:\Program Files\Microsoft Office\Clipart\WebArt\bd19587_.gif"/>
          <p:cNvPicPr>
            <a:picLocks noChangeAspect="1" noChangeArrowheads="1" noCrop="1"/>
          </p:cNvPicPr>
          <p:nvPr/>
        </p:nvPicPr>
        <p:blipFill>
          <a:blip r:embed="rId2" cstate="print"/>
          <a:srcRect/>
          <a:stretch>
            <a:fillRect/>
          </a:stretch>
        </p:blipFill>
        <p:spPr bwMode="auto">
          <a:xfrm>
            <a:off x="7086600" y="533400"/>
            <a:ext cx="1622425" cy="1087438"/>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219200" y="304800"/>
            <a:ext cx="7467600" cy="1143000"/>
          </a:xfrm>
        </p:spPr>
        <p:txBody>
          <a:bodyPr>
            <a:normAutofit fontScale="90000"/>
          </a:bodyPr>
          <a:lstStyle/>
          <a:p>
            <a:pPr eaLnBrk="1" hangingPunct="1"/>
            <a:r>
              <a:rPr lang="en-US" sz="2400" dirty="0" smtClean="0"/>
              <a:t>Red Flags: Stop, Look, and Assess if you see these behaviors</a:t>
            </a:r>
            <a:r>
              <a:rPr lang="en-US" sz="2800" dirty="0" smtClean="0"/>
              <a:t> </a:t>
            </a:r>
            <a:br>
              <a:rPr lang="en-US" sz="2800" dirty="0" smtClean="0"/>
            </a:br>
            <a:r>
              <a:rPr lang="en-US" sz="2800" dirty="0" smtClean="0"/>
              <a:t>Ages 8-12 months</a:t>
            </a:r>
          </a:p>
        </p:txBody>
      </p:sp>
      <p:sp>
        <p:nvSpPr>
          <p:cNvPr id="14339" name="Rectangle 3"/>
          <p:cNvSpPr>
            <a:spLocks noGrp="1" noChangeArrowheads="1"/>
          </p:cNvSpPr>
          <p:nvPr>
            <p:ph sz="quarter" idx="1"/>
          </p:nvPr>
        </p:nvSpPr>
        <p:spPr/>
        <p:txBody>
          <a:bodyPr/>
          <a:lstStyle/>
          <a:p>
            <a:pPr eaLnBrk="1" hangingPunct="1"/>
            <a:r>
              <a:rPr lang="en-US" sz="1600" smtClean="0"/>
              <a:t>DOES NOT CRAWL</a:t>
            </a:r>
          </a:p>
          <a:p>
            <a:pPr eaLnBrk="1" hangingPunct="1"/>
            <a:r>
              <a:rPr lang="en-US" sz="1600" smtClean="0"/>
              <a:t>DRAGS ONE SIDE OF BODY WHILE CRAWLING (FOR OVER ONE MONTH)</a:t>
            </a:r>
          </a:p>
          <a:p>
            <a:pPr eaLnBrk="1" hangingPunct="1"/>
            <a:r>
              <a:rPr lang="en-US" sz="1600" smtClean="0"/>
              <a:t>CANNOT STAND WHEN SUPPORTED</a:t>
            </a:r>
          </a:p>
          <a:p>
            <a:pPr eaLnBrk="1" hangingPunct="1"/>
            <a:r>
              <a:rPr lang="en-US" sz="1600" smtClean="0"/>
              <a:t>DOES NOT SEARCH FOR OBJECTS THAT ARE HIDDEN (10-12 MTHS)</a:t>
            </a:r>
          </a:p>
          <a:p>
            <a:pPr eaLnBrk="1" hangingPunct="1"/>
            <a:r>
              <a:rPr lang="en-US" sz="1600" smtClean="0"/>
              <a:t>SAYS NO SINGLE WORDS (MAMA OR DADA)</a:t>
            </a:r>
          </a:p>
          <a:p>
            <a:pPr eaLnBrk="1" hangingPunct="1"/>
            <a:r>
              <a:rPr lang="en-US" sz="1600" smtClean="0"/>
              <a:t>DOES NOT LEARN TO USE GESTURES SUCH AS WAVING OR SHAKING HEAD</a:t>
            </a:r>
          </a:p>
          <a:p>
            <a:pPr eaLnBrk="1" hangingPunct="1"/>
            <a:r>
              <a:rPr lang="en-US" sz="1600" smtClean="0"/>
              <a:t>DOES NOT SIT STEADILY BY 10 MONTHS</a:t>
            </a:r>
          </a:p>
          <a:p>
            <a:pPr eaLnBrk="1" hangingPunct="1"/>
            <a:r>
              <a:rPr lang="en-US" sz="1600" smtClean="0"/>
              <a:t>DOES NOT SHOW INTEREST IN “PEEK-A-BOO” OR “PATTY CAKE” BY 8 MONTHS</a:t>
            </a:r>
          </a:p>
          <a:p>
            <a:pPr eaLnBrk="1" hangingPunct="1"/>
            <a:r>
              <a:rPr lang="en-US" sz="1600" smtClean="0"/>
              <a:t>DOES NOT BABBLE BY EIGHT MONTHS</a:t>
            </a:r>
          </a:p>
          <a:p>
            <a:pPr eaLnBrk="1" hangingPunct="1"/>
            <a:r>
              <a:rPr lang="en-US" sz="1600" smtClean="0"/>
              <a:t>DOES NOT BABBLE “DA DA” OR “BA BA” OR “MA MA” BY 8 MONTHS</a:t>
            </a:r>
          </a:p>
        </p:txBody>
      </p:sp>
      <p:pic>
        <p:nvPicPr>
          <p:cNvPr id="14340" name="Picture 4" descr="I:\Program Files\Microsoft Office\Clipart\homeanim\ag00345_.gif"/>
          <p:cNvPicPr>
            <a:picLocks noChangeAspect="1" noChangeArrowheads="1" noCrop="1"/>
          </p:cNvPicPr>
          <p:nvPr/>
        </p:nvPicPr>
        <p:blipFill>
          <a:blip r:embed="rId2" cstate="print"/>
          <a:srcRect/>
          <a:stretch>
            <a:fillRect/>
          </a:stretch>
        </p:blipFill>
        <p:spPr bwMode="auto">
          <a:xfrm>
            <a:off x="152400" y="152400"/>
            <a:ext cx="1219200" cy="1131888"/>
          </a:xfrm>
          <a:prstGeom prst="rect">
            <a:avLst/>
          </a:prstGeom>
          <a:noFill/>
          <a:ln w="9525">
            <a:noFill/>
            <a:miter lim="800000"/>
            <a:headEnd/>
            <a:tailEnd/>
          </a:ln>
        </p:spPr>
      </p:pic>
      <p:pic>
        <p:nvPicPr>
          <p:cNvPr id="14341" name="Picture 5" descr="I:\Program Files\Microsoft Office\Clipart\corpmm\motion\ag00595_.gif"/>
          <p:cNvPicPr>
            <a:picLocks noChangeAspect="1" noChangeArrowheads="1" noCrop="1"/>
          </p:cNvPicPr>
          <p:nvPr/>
        </p:nvPicPr>
        <p:blipFill>
          <a:blip r:embed="rId3" cstate="print"/>
          <a:srcRect/>
          <a:stretch>
            <a:fillRect/>
          </a:stretch>
        </p:blipFill>
        <p:spPr bwMode="auto">
          <a:xfrm>
            <a:off x="7848600" y="1219200"/>
            <a:ext cx="1008063" cy="104775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1800"/>
              <a:t>Typical Development: </a:t>
            </a:r>
            <a:r>
              <a:rPr lang="en-US" sz="2400"/>
              <a:t>Ages 12-24 months</a:t>
            </a:r>
          </a:p>
        </p:txBody>
      </p:sp>
      <p:sp>
        <p:nvSpPr>
          <p:cNvPr id="15363" name="Rectangle 3"/>
          <p:cNvSpPr>
            <a:spLocks noGrp="1" noChangeArrowheads="1"/>
          </p:cNvSpPr>
          <p:nvPr>
            <p:ph sz="quarter" idx="1"/>
          </p:nvPr>
        </p:nvSpPr>
        <p:spPr/>
        <p:txBody>
          <a:bodyPr>
            <a:normAutofit fontScale="92500" lnSpcReduction="10000"/>
          </a:bodyPr>
          <a:lstStyle/>
          <a:p>
            <a:pPr>
              <a:buFontTx/>
              <a:buNone/>
            </a:pPr>
            <a:r>
              <a:rPr lang="en-US" sz="1400" b="1" u="sng"/>
              <a:t>Movement</a:t>
            </a:r>
            <a:endParaRPr lang="en-US" sz="1400"/>
          </a:p>
          <a:p>
            <a:r>
              <a:rPr lang="en-US" sz="1200"/>
              <a:t>Walks alone (12-16 mths)</a:t>
            </a:r>
          </a:p>
          <a:p>
            <a:r>
              <a:rPr lang="en-US" sz="1200"/>
              <a:t>Pulls toys behind him/her while walking(13-16 mths)</a:t>
            </a:r>
          </a:p>
          <a:p>
            <a:r>
              <a:rPr lang="en-US" sz="1200"/>
              <a:t>Carries large toy or several toys while walking      (12-15 mths)</a:t>
            </a:r>
          </a:p>
          <a:p>
            <a:r>
              <a:rPr lang="en-US" sz="1200"/>
              <a:t>Begins to run stiffly (16-18 mths)</a:t>
            </a:r>
          </a:p>
          <a:p>
            <a:r>
              <a:rPr lang="en-US" sz="1200"/>
              <a:t>Walks into ball (18-24 mths)</a:t>
            </a:r>
          </a:p>
          <a:p>
            <a:r>
              <a:rPr lang="en-US" sz="1200"/>
              <a:t>Climbs onto and down from furniture unsupported               (18-24 mths)</a:t>
            </a:r>
          </a:p>
          <a:p>
            <a:r>
              <a:rPr lang="en-US" sz="1200"/>
              <a:t>Walks up and down stairs holding on to support    (18-24 mths)</a:t>
            </a:r>
          </a:p>
          <a:p>
            <a:pPr>
              <a:buFontTx/>
              <a:buNone/>
            </a:pPr>
            <a:endParaRPr lang="en-US" sz="1200"/>
          </a:p>
          <a:p>
            <a:pPr>
              <a:buFontTx/>
              <a:buNone/>
            </a:pPr>
            <a:r>
              <a:rPr lang="en-US" sz="1400" b="1" u="sng"/>
              <a:t>Hand and finger skills</a:t>
            </a:r>
          </a:p>
          <a:p>
            <a:r>
              <a:rPr lang="en-US" sz="1400"/>
              <a:t>Scribbles spontaneously (24-26 mths)</a:t>
            </a:r>
          </a:p>
          <a:p>
            <a:r>
              <a:rPr lang="en-US" sz="1400"/>
              <a:t>Turns over  container to pour out contents (12-18mths)</a:t>
            </a:r>
          </a:p>
          <a:p>
            <a:r>
              <a:rPr lang="en-US" sz="1400"/>
              <a:t>Builds a tower of four or more Blocks</a:t>
            </a:r>
          </a:p>
          <a:p>
            <a:r>
              <a:rPr lang="en-US" sz="1400"/>
              <a:t> (20-24 mths)</a:t>
            </a:r>
          </a:p>
          <a:p>
            <a:endParaRPr lang="en-US" sz="1400"/>
          </a:p>
        </p:txBody>
      </p:sp>
      <p:sp>
        <p:nvSpPr>
          <p:cNvPr id="15364" name="Rectangle 4"/>
          <p:cNvSpPr>
            <a:spLocks noGrp="1" noChangeArrowheads="1"/>
          </p:cNvSpPr>
          <p:nvPr>
            <p:ph sz="quarter" idx="2"/>
          </p:nvPr>
        </p:nvSpPr>
        <p:spPr>
          <a:xfrm>
            <a:off x="4648200" y="1524000"/>
            <a:ext cx="3810000" cy="4572000"/>
          </a:xfrm>
        </p:spPr>
        <p:txBody>
          <a:bodyPr>
            <a:normAutofit fontScale="92500" lnSpcReduction="10000"/>
          </a:bodyPr>
          <a:lstStyle/>
          <a:p>
            <a:pPr>
              <a:lnSpc>
                <a:spcPct val="90000"/>
              </a:lnSpc>
              <a:buFontTx/>
              <a:buNone/>
            </a:pPr>
            <a:r>
              <a:rPr lang="en-US" sz="1400" b="1" u="sng"/>
              <a:t>Language </a:t>
            </a:r>
          </a:p>
          <a:p>
            <a:pPr>
              <a:lnSpc>
                <a:spcPct val="90000"/>
              </a:lnSpc>
            </a:pPr>
            <a:r>
              <a:rPr lang="en-US" sz="1200"/>
              <a:t>Points to object or picture when it’s named for him/her (14-16 mths)</a:t>
            </a:r>
          </a:p>
          <a:p>
            <a:pPr>
              <a:lnSpc>
                <a:spcPct val="90000"/>
              </a:lnSpc>
            </a:pPr>
            <a:r>
              <a:rPr lang="en-US" sz="1200"/>
              <a:t>Recognizes names of familiar people, objects , and body parts (18-24 mths)</a:t>
            </a:r>
          </a:p>
          <a:p>
            <a:pPr>
              <a:lnSpc>
                <a:spcPct val="90000"/>
              </a:lnSpc>
            </a:pPr>
            <a:r>
              <a:rPr lang="en-US" sz="1200"/>
              <a:t>Says several single words (15-18 mths)</a:t>
            </a:r>
          </a:p>
          <a:p>
            <a:pPr>
              <a:lnSpc>
                <a:spcPct val="90000"/>
              </a:lnSpc>
            </a:pPr>
            <a:r>
              <a:rPr lang="en-US" sz="1200"/>
              <a:t>Uses two word sentences (18-24 mths)</a:t>
            </a:r>
          </a:p>
          <a:p>
            <a:pPr>
              <a:lnSpc>
                <a:spcPct val="90000"/>
              </a:lnSpc>
            </a:pPr>
            <a:r>
              <a:rPr lang="en-US" sz="1200"/>
              <a:t>Follows simple one step instructions (14-18 mths)</a:t>
            </a:r>
          </a:p>
          <a:p>
            <a:pPr>
              <a:lnSpc>
                <a:spcPct val="90000"/>
              </a:lnSpc>
            </a:pPr>
            <a:r>
              <a:rPr lang="en-US" sz="1200"/>
              <a:t>Repeats words overheard in conversations             (16-18 mths)</a:t>
            </a:r>
          </a:p>
          <a:p>
            <a:pPr>
              <a:lnSpc>
                <a:spcPct val="90000"/>
              </a:lnSpc>
              <a:buFontTx/>
              <a:buNone/>
            </a:pPr>
            <a:r>
              <a:rPr lang="en-US" sz="1400" b="1" u="sng"/>
              <a:t>Cognitive</a:t>
            </a:r>
          </a:p>
          <a:p>
            <a:pPr>
              <a:lnSpc>
                <a:spcPct val="90000"/>
              </a:lnSpc>
            </a:pPr>
            <a:r>
              <a:rPr lang="en-US" sz="1200"/>
              <a:t>Finds objects even when hidden under 2 or 3 covers</a:t>
            </a:r>
          </a:p>
          <a:p>
            <a:pPr>
              <a:lnSpc>
                <a:spcPct val="90000"/>
              </a:lnSpc>
            </a:pPr>
            <a:r>
              <a:rPr lang="en-US" sz="1200"/>
              <a:t>Begins to sort shapes and colors (20-24 mths)</a:t>
            </a:r>
          </a:p>
          <a:p>
            <a:pPr>
              <a:lnSpc>
                <a:spcPct val="90000"/>
              </a:lnSpc>
            </a:pPr>
            <a:r>
              <a:rPr lang="en-US" sz="1200"/>
              <a:t>Begins make believe play (20-24 mths)</a:t>
            </a:r>
          </a:p>
          <a:p>
            <a:pPr>
              <a:lnSpc>
                <a:spcPct val="90000"/>
              </a:lnSpc>
              <a:buFontTx/>
              <a:buNone/>
            </a:pPr>
            <a:r>
              <a:rPr lang="en-US" sz="1400" b="1" u="sng"/>
              <a:t>Social/Emotional</a:t>
            </a:r>
            <a:endParaRPr lang="en-US" sz="1200"/>
          </a:p>
          <a:p>
            <a:pPr>
              <a:lnSpc>
                <a:spcPct val="90000"/>
              </a:lnSpc>
            </a:pPr>
            <a:r>
              <a:rPr lang="en-US" sz="1200"/>
              <a:t>Imitates behaviors of others, especially adults and older children (18-24 mths)</a:t>
            </a:r>
          </a:p>
          <a:p>
            <a:pPr>
              <a:lnSpc>
                <a:spcPct val="90000"/>
              </a:lnSpc>
            </a:pPr>
            <a:r>
              <a:rPr lang="en-US" sz="1200"/>
              <a:t>Increasingly enthusiastic about company or other children (20-24 mths)</a:t>
            </a:r>
          </a:p>
          <a:p>
            <a:pPr>
              <a:lnSpc>
                <a:spcPct val="90000"/>
              </a:lnSpc>
            </a:pPr>
            <a:r>
              <a:rPr lang="en-US" sz="1200"/>
              <a:t>Demonstrates increasing independence(18-24 mths)</a:t>
            </a:r>
          </a:p>
          <a:p>
            <a:pPr>
              <a:lnSpc>
                <a:spcPct val="90000"/>
              </a:lnSpc>
            </a:pPr>
            <a:r>
              <a:rPr lang="en-US" sz="1200"/>
              <a:t>Begins to show defiant behavior (18-24 mths)</a:t>
            </a:r>
          </a:p>
          <a:p>
            <a:pPr>
              <a:lnSpc>
                <a:spcPct val="90000"/>
              </a:lnSpc>
            </a:pPr>
            <a:r>
              <a:rPr lang="en-US" sz="1200"/>
              <a:t>Episodes of separation anxiety increases toward mid year then fade. </a:t>
            </a:r>
          </a:p>
          <a:p>
            <a:pPr>
              <a:lnSpc>
                <a:spcPct val="90000"/>
              </a:lnSpc>
            </a:pPr>
            <a:endParaRPr lang="en-US" sz="1200"/>
          </a:p>
          <a:p>
            <a:pPr>
              <a:lnSpc>
                <a:spcPct val="90000"/>
              </a:lnSpc>
            </a:pPr>
            <a:endParaRPr lang="en-US" sz="1200"/>
          </a:p>
        </p:txBody>
      </p:sp>
      <p:pic>
        <p:nvPicPr>
          <p:cNvPr id="15366" name="Picture 6" descr="I:\Documents and Settings\nwright\Application Data\Microsoft\Media Catalog\Downloaded Clips\cl71\j0283633.gif"/>
          <p:cNvPicPr>
            <a:picLocks noChangeAspect="1" noChangeArrowheads="1" noCrop="1"/>
          </p:cNvPicPr>
          <p:nvPr/>
        </p:nvPicPr>
        <p:blipFill>
          <a:blip r:embed="rId2" cstate="print"/>
          <a:srcRect/>
          <a:stretch>
            <a:fillRect/>
          </a:stretch>
        </p:blipFill>
        <p:spPr bwMode="auto">
          <a:xfrm>
            <a:off x="7467600" y="762000"/>
            <a:ext cx="1085850" cy="708025"/>
          </a:xfrm>
          <a:prstGeom prst="rect">
            <a:avLst/>
          </a:prstGeom>
          <a:noFill/>
        </p:spPr>
      </p:pic>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90600" y="304800"/>
            <a:ext cx="7467600" cy="1143000"/>
          </a:xfrm>
        </p:spPr>
        <p:txBody>
          <a:bodyPr>
            <a:normAutofit fontScale="90000"/>
          </a:bodyPr>
          <a:lstStyle/>
          <a:p>
            <a:r>
              <a:rPr lang="en-US" sz="2400" dirty="0"/>
              <a:t>Red Flags: Stop, Look, and Assess if your see these behaviors</a:t>
            </a:r>
            <a:br>
              <a:rPr lang="en-US" sz="2400" dirty="0"/>
            </a:br>
            <a:r>
              <a:rPr lang="en-US" sz="2400" dirty="0"/>
              <a:t>Ages: 12-24 months </a:t>
            </a:r>
          </a:p>
        </p:txBody>
      </p:sp>
      <p:sp>
        <p:nvSpPr>
          <p:cNvPr id="16387" name="Rectangle 3"/>
          <p:cNvSpPr>
            <a:spLocks noGrp="1" noChangeArrowheads="1"/>
          </p:cNvSpPr>
          <p:nvPr>
            <p:ph sz="quarter" idx="1"/>
          </p:nvPr>
        </p:nvSpPr>
        <p:spPr/>
        <p:txBody>
          <a:bodyPr>
            <a:normAutofit/>
          </a:bodyPr>
          <a:lstStyle/>
          <a:p>
            <a:pPr>
              <a:lnSpc>
                <a:spcPct val="90000"/>
              </a:lnSpc>
            </a:pPr>
            <a:r>
              <a:rPr lang="en-US" sz="1600" dirty="0"/>
              <a:t>CANNOT WALK BY EIGHTEEN MONTHS</a:t>
            </a:r>
          </a:p>
          <a:p>
            <a:pPr>
              <a:lnSpc>
                <a:spcPct val="90000"/>
              </a:lnSpc>
            </a:pPr>
            <a:endParaRPr lang="en-US" sz="1600" dirty="0"/>
          </a:p>
          <a:p>
            <a:pPr>
              <a:lnSpc>
                <a:spcPct val="90000"/>
              </a:lnSpc>
            </a:pPr>
            <a:r>
              <a:rPr lang="en-US" sz="1600" dirty="0"/>
              <a:t>FAILS TO DEVELOP A MATURE HEEL –TOE WALKING PATTENRS AFTER SEVERAL MONTHS OF WALKING OR WALKS EXCLUSIVELY ON TOES</a:t>
            </a:r>
          </a:p>
          <a:p>
            <a:pPr>
              <a:lnSpc>
                <a:spcPct val="90000"/>
              </a:lnSpc>
            </a:pPr>
            <a:endParaRPr lang="en-US" sz="1600" dirty="0"/>
          </a:p>
          <a:p>
            <a:pPr>
              <a:lnSpc>
                <a:spcPct val="90000"/>
              </a:lnSpc>
            </a:pPr>
            <a:r>
              <a:rPr lang="en-US" sz="1600" dirty="0"/>
              <a:t>DOES NOT SPEAK AT LEAST FIFTEEN WORDS BY EIGHTEEN MONTHS</a:t>
            </a:r>
          </a:p>
          <a:p>
            <a:pPr>
              <a:lnSpc>
                <a:spcPct val="90000"/>
              </a:lnSpc>
            </a:pPr>
            <a:endParaRPr lang="en-US" sz="1600" dirty="0"/>
          </a:p>
          <a:p>
            <a:pPr>
              <a:lnSpc>
                <a:spcPct val="90000"/>
              </a:lnSpc>
            </a:pPr>
            <a:r>
              <a:rPr lang="en-US" sz="1600" dirty="0"/>
              <a:t>DOES NOT USE TWO WORD SENTENCES BY AGE TWO</a:t>
            </a:r>
          </a:p>
          <a:p>
            <a:pPr>
              <a:lnSpc>
                <a:spcPct val="90000"/>
              </a:lnSpc>
            </a:pPr>
            <a:endParaRPr lang="en-US" sz="1600" dirty="0"/>
          </a:p>
          <a:p>
            <a:pPr>
              <a:lnSpc>
                <a:spcPct val="90000"/>
              </a:lnSpc>
            </a:pPr>
            <a:r>
              <a:rPr lang="en-US" sz="1600" dirty="0"/>
              <a:t>BY FIFTEEN MONTHS DOES NOT SEEM TO KNOW THE FUNCTION OF COMMON HOUSEHOLD OBJECTS (BRUSH, TELEPHONE,BELL,FORK,SPOON)</a:t>
            </a:r>
          </a:p>
          <a:p>
            <a:pPr>
              <a:lnSpc>
                <a:spcPct val="90000"/>
              </a:lnSpc>
            </a:pPr>
            <a:endParaRPr lang="en-US" sz="1600" dirty="0"/>
          </a:p>
          <a:p>
            <a:pPr>
              <a:lnSpc>
                <a:spcPct val="90000"/>
              </a:lnSpc>
            </a:pPr>
            <a:r>
              <a:rPr lang="en-US" sz="1600" dirty="0"/>
              <a:t>DOES NOT IMITIATE ACTIONS </a:t>
            </a:r>
            <a:r>
              <a:rPr lang="en-US" sz="1600" dirty="0" smtClean="0"/>
              <a:t>OR </a:t>
            </a:r>
            <a:r>
              <a:rPr lang="en-US" sz="1600" dirty="0"/>
              <a:t>WORDS BY 24 MONTHS</a:t>
            </a:r>
          </a:p>
          <a:p>
            <a:pPr>
              <a:lnSpc>
                <a:spcPct val="90000"/>
              </a:lnSpc>
            </a:pPr>
            <a:endParaRPr lang="en-US" sz="1600" dirty="0"/>
          </a:p>
          <a:p>
            <a:pPr>
              <a:lnSpc>
                <a:spcPct val="90000"/>
              </a:lnSpc>
            </a:pPr>
            <a:r>
              <a:rPr lang="en-US" sz="1600" dirty="0"/>
              <a:t>DOES NOT FOLLOW SIMPLE ONE STEP INSTRUCTIONS BY 24 MONTHS.</a:t>
            </a:r>
          </a:p>
        </p:txBody>
      </p:sp>
      <p:pic>
        <p:nvPicPr>
          <p:cNvPr id="16388" name="Picture 4" descr="I:\Program Files\Microsoft Office\Clipart\homeanim\ag00345_.gif"/>
          <p:cNvPicPr>
            <a:picLocks noChangeAspect="1" noChangeArrowheads="1" noCrop="1"/>
          </p:cNvPicPr>
          <p:nvPr/>
        </p:nvPicPr>
        <p:blipFill>
          <a:blip r:embed="rId2" cstate="print"/>
          <a:srcRect/>
          <a:stretch>
            <a:fillRect/>
          </a:stretch>
        </p:blipFill>
        <p:spPr bwMode="auto">
          <a:xfrm>
            <a:off x="228600" y="152400"/>
            <a:ext cx="1066800" cy="990600"/>
          </a:xfrm>
          <a:prstGeom prst="rect">
            <a:avLst/>
          </a:prstGeom>
          <a:noFill/>
        </p:spPr>
      </p:pic>
      <p:pic>
        <p:nvPicPr>
          <p:cNvPr id="16389" name="Picture 5" descr="I:\Program Files\Microsoft Office\Clipart\corpmm\motion\ag00595_.gif"/>
          <p:cNvPicPr>
            <a:picLocks noChangeAspect="1" noChangeArrowheads="1" noCrop="1"/>
          </p:cNvPicPr>
          <p:nvPr/>
        </p:nvPicPr>
        <p:blipFill>
          <a:blip r:embed="rId3" cstate="print"/>
          <a:srcRect/>
          <a:stretch>
            <a:fillRect/>
          </a:stretch>
        </p:blipFill>
        <p:spPr bwMode="auto">
          <a:xfrm>
            <a:off x="7848600" y="1219200"/>
            <a:ext cx="935038" cy="971550"/>
          </a:xfrm>
          <a:prstGeom prst="rect">
            <a:avLst/>
          </a:prstGeom>
          <a:noFill/>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7772400" cy="685800"/>
          </a:xfrm>
        </p:spPr>
        <p:txBody>
          <a:bodyPr/>
          <a:lstStyle/>
          <a:p>
            <a:r>
              <a:rPr lang="en-US" sz="1800"/>
              <a:t>Typical development: </a:t>
            </a:r>
            <a:r>
              <a:rPr lang="en-US" sz="2400"/>
              <a:t>Ages 24-36 months</a:t>
            </a:r>
            <a:endParaRPr lang="en-US" sz="1800"/>
          </a:p>
        </p:txBody>
      </p:sp>
      <p:sp>
        <p:nvSpPr>
          <p:cNvPr id="17411" name="Rectangle 3"/>
          <p:cNvSpPr>
            <a:spLocks noGrp="1" noChangeArrowheads="1"/>
          </p:cNvSpPr>
          <p:nvPr>
            <p:ph sz="quarter" idx="1"/>
          </p:nvPr>
        </p:nvSpPr>
        <p:spPr>
          <a:xfrm>
            <a:off x="762000" y="1066800"/>
            <a:ext cx="3810000" cy="5486400"/>
          </a:xfrm>
        </p:spPr>
        <p:txBody>
          <a:bodyPr>
            <a:normAutofit fontScale="92500"/>
          </a:bodyPr>
          <a:lstStyle/>
          <a:p>
            <a:pPr>
              <a:buFontTx/>
              <a:buNone/>
            </a:pPr>
            <a:r>
              <a:rPr lang="en-US" sz="1400" b="1" u="sng"/>
              <a:t>Movement</a:t>
            </a:r>
            <a:endParaRPr lang="en-US" sz="1400"/>
          </a:p>
          <a:p>
            <a:r>
              <a:rPr lang="en-US" sz="1400"/>
              <a:t>Climbs well (24-30 mths)</a:t>
            </a:r>
          </a:p>
          <a:p>
            <a:r>
              <a:rPr lang="en-US" sz="1400"/>
              <a:t>Walks down stairs alone, lacing both feet on each step (26-28 mths)</a:t>
            </a:r>
          </a:p>
          <a:p>
            <a:r>
              <a:rPr lang="en-US" sz="1400"/>
              <a:t>Walks up stairs alternating feet (24-30 mths)</a:t>
            </a:r>
          </a:p>
          <a:p>
            <a:r>
              <a:rPr lang="en-US" sz="1400"/>
              <a:t>Swings leg easily to kick ball (24-30 mths)</a:t>
            </a:r>
          </a:p>
          <a:p>
            <a:r>
              <a:rPr lang="en-US" sz="1400"/>
              <a:t>Runs easily (24-26 mths)</a:t>
            </a:r>
          </a:p>
          <a:p>
            <a:r>
              <a:rPr lang="en-US" sz="1400"/>
              <a:t>Pedals Tricycle (30-36 mths)</a:t>
            </a:r>
          </a:p>
          <a:p>
            <a:r>
              <a:rPr lang="en-US" sz="1400"/>
              <a:t>Bends over without falling (24-30 mths)</a:t>
            </a:r>
          </a:p>
          <a:p>
            <a:pPr>
              <a:buFontTx/>
              <a:buNone/>
            </a:pPr>
            <a:endParaRPr lang="en-US" sz="1600" b="1" u="sng"/>
          </a:p>
          <a:p>
            <a:pPr>
              <a:buFontTx/>
              <a:buNone/>
            </a:pPr>
            <a:r>
              <a:rPr lang="en-US" sz="1400" b="1" u="sng"/>
              <a:t>Hand and Finger Skills</a:t>
            </a:r>
          </a:p>
          <a:p>
            <a:r>
              <a:rPr lang="en-US" sz="1200"/>
              <a:t>Makes vertical, horizontal, circular strokes with pencil or crayon (30-36 mths)</a:t>
            </a:r>
          </a:p>
          <a:p>
            <a:r>
              <a:rPr lang="en-US" sz="1200"/>
              <a:t>Turns book pages one at time (24-30 nths)</a:t>
            </a:r>
          </a:p>
          <a:p>
            <a:r>
              <a:rPr lang="en-US" sz="1200"/>
              <a:t>Builds a tower with six or more blocks (24-30mths)</a:t>
            </a:r>
          </a:p>
          <a:p>
            <a:r>
              <a:rPr lang="en-US" sz="1200"/>
              <a:t>Holds a pencil in writing position (30-36)</a:t>
            </a:r>
          </a:p>
          <a:p>
            <a:r>
              <a:rPr lang="en-US" sz="1200"/>
              <a:t>Screws and unscrews jar lids, nuts, and bolts         (24-30 mths) </a:t>
            </a:r>
          </a:p>
          <a:p>
            <a:r>
              <a:rPr lang="en-US" sz="1200"/>
              <a:t>Turns rotating handles (24-30 mths)</a:t>
            </a:r>
          </a:p>
          <a:p>
            <a:endParaRPr lang="en-US" sz="1200"/>
          </a:p>
          <a:p>
            <a:endParaRPr lang="en-US" sz="1200"/>
          </a:p>
          <a:p>
            <a:endParaRPr lang="en-US" sz="1200"/>
          </a:p>
          <a:p>
            <a:endParaRPr lang="en-US" sz="1200"/>
          </a:p>
        </p:txBody>
      </p:sp>
      <p:sp>
        <p:nvSpPr>
          <p:cNvPr id="17412" name="Rectangle 4"/>
          <p:cNvSpPr>
            <a:spLocks noGrp="1" noChangeArrowheads="1"/>
          </p:cNvSpPr>
          <p:nvPr>
            <p:ph sz="quarter" idx="2"/>
          </p:nvPr>
        </p:nvSpPr>
        <p:spPr>
          <a:xfrm>
            <a:off x="4572000" y="914400"/>
            <a:ext cx="3810000" cy="5638800"/>
          </a:xfrm>
        </p:spPr>
        <p:txBody>
          <a:bodyPr>
            <a:normAutofit fontScale="92500"/>
          </a:bodyPr>
          <a:lstStyle/>
          <a:p>
            <a:pPr>
              <a:buFontTx/>
              <a:buNone/>
            </a:pPr>
            <a:r>
              <a:rPr lang="en-US" sz="1400" b="1" u="sng"/>
              <a:t>Language</a:t>
            </a:r>
          </a:p>
          <a:p>
            <a:r>
              <a:rPr lang="en-US" sz="1200"/>
              <a:t>Recognizes and identifies almost all common objects and pictures (26-32 mths)</a:t>
            </a:r>
          </a:p>
          <a:p>
            <a:r>
              <a:rPr lang="en-US" sz="1200"/>
              <a:t>Understands most sentences (24-40 mths)</a:t>
            </a:r>
          </a:p>
          <a:p>
            <a:r>
              <a:rPr lang="en-US" sz="1200"/>
              <a:t>Understands physical relationship: on, in, under   (30-36mths)</a:t>
            </a:r>
          </a:p>
          <a:p>
            <a:r>
              <a:rPr lang="en-US" sz="1200"/>
              <a:t>Can say name, age, and sex (30-36 mths)</a:t>
            </a:r>
          </a:p>
          <a:p>
            <a:r>
              <a:rPr lang="en-US" sz="1200"/>
              <a:t>Uses pronouns: I, you, me, we, they (24-30 mtns)</a:t>
            </a:r>
          </a:p>
          <a:p>
            <a:r>
              <a:rPr lang="en-US" sz="1200"/>
              <a:t>Strangers can understand most of his/her words    (30-36 mths)</a:t>
            </a:r>
          </a:p>
          <a:p>
            <a:pPr>
              <a:buFontTx/>
              <a:buNone/>
            </a:pPr>
            <a:r>
              <a:rPr lang="en-US" sz="1400" b="1" u="sng"/>
              <a:t>Cognitive</a:t>
            </a:r>
            <a:endParaRPr lang="en-US" sz="1400"/>
          </a:p>
          <a:p>
            <a:r>
              <a:rPr lang="en-US" sz="1200"/>
              <a:t>Makes mechanical toys work (30-36 mths)</a:t>
            </a:r>
          </a:p>
          <a:p>
            <a:r>
              <a:rPr lang="en-US" sz="1200"/>
              <a:t>Matches an object in hand or room to picture in book (24-36 mths)</a:t>
            </a:r>
          </a:p>
          <a:p>
            <a:r>
              <a:rPr lang="en-US" sz="1200"/>
              <a:t>Plays make believe with dolls, animals, and people (24-36 mths) </a:t>
            </a:r>
          </a:p>
          <a:p>
            <a:r>
              <a:rPr lang="en-US" sz="1200"/>
              <a:t>Sorts objects by color (30-36 mths)</a:t>
            </a:r>
          </a:p>
          <a:p>
            <a:r>
              <a:rPr lang="en-US" sz="1200"/>
              <a:t>Completes puzzled with three or four pieces (24-36 mths”)</a:t>
            </a:r>
          </a:p>
          <a:p>
            <a:r>
              <a:rPr lang="en-US" sz="1200"/>
              <a:t>Understand the concept of “two” (24-36 mths)</a:t>
            </a:r>
          </a:p>
          <a:p>
            <a:pPr>
              <a:buFontTx/>
              <a:buNone/>
            </a:pPr>
            <a:r>
              <a:rPr lang="en-US" sz="1400" b="1" u="sng"/>
              <a:t>Social/Emotional</a:t>
            </a:r>
          </a:p>
          <a:p>
            <a:r>
              <a:rPr lang="en-US" sz="1200"/>
              <a:t>By three separates easily from parents</a:t>
            </a:r>
          </a:p>
          <a:p>
            <a:r>
              <a:rPr lang="en-US" sz="1200"/>
              <a:t>Expresses a wide range of emotions (24-36 mths)</a:t>
            </a:r>
          </a:p>
          <a:p>
            <a:r>
              <a:rPr lang="en-US" sz="1200"/>
              <a:t>Objects to major changes in the routine (24-36 mths)</a:t>
            </a:r>
          </a:p>
          <a:p>
            <a:endParaRPr lang="en-US" sz="1200"/>
          </a:p>
          <a:p>
            <a:endParaRPr lang="en-US" sz="1200"/>
          </a:p>
          <a:p>
            <a:endParaRPr lang="en-US" sz="1200"/>
          </a:p>
          <a:p>
            <a:endParaRPr lang="en-US" sz="1200"/>
          </a:p>
          <a:p>
            <a:endParaRPr lang="en-US" sz="1200"/>
          </a:p>
          <a:p>
            <a:endParaRPr lang="en-US" sz="1200"/>
          </a:p>
          <a:p>
            <a:endParaRPr lang="en-US" sz="1200"/>
          </a:p>
          <a:p>
            <a:endParaRPr lang="en-US" sz="1200"/>
          </a:p>
          <a:p>
            <a:endParaRPr lang="en-US" sz="1200"/>
          </a:p>
          <a:p>
            <a:endParaRPr lang="en-US" sz="1200"/>
          </a:p>
        </p:txBody>
      </p:sp>
      <p:pic>
        <p:nvPicPr>
          <p:cNvPr id="17413" name="Picture 5" descr="I:\Documents and Settings\nwright\Application Data\Microsoft\Media Catalog\Downloaded Clips\cl71\j0283681.gif"/>
          <p:cNvPicPr>
            <a:picLocks noChangeAspect="1" noChangeArrowheads="1" noCrop="1"/>
          </p:cNvPicPr>
          <p:nvPr/>
        </p:nvPicPr>
        <p:blipFill>
          <a:blip r:embed="rId2" cstate="print"/>
          <a:srcRect/>
          <a:stretch>
            <a:fillRect/>
          </a:stretch>
        </p:blipFill>
        <p:spPr bwMode="auto">
          <a:xfrm>
            <a:off x="8153400" y="152400"/>
            <a:ext cx="822325" cy="1085850"/>
          </a:xfrm>
          <a:prstGeom prst="rect">
            <a:avLst/>
          </a:prstGeom>
          <a:noFill/>
        </p:spPr>
      </p:pic>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295400" y="152400"/>
            <a:ext cx="7467600" cy="1371600"/>
          </a:xfrm>
        </p:spPr>
        <p:txBody>
          <a:bodyPr>
            <a:normAutofit fontScale="90000"/>
          </a:bodyPr>
          <a:lstStyle/>
          <a:p>
            <a:r>
              <a:rPr lang="en-US" sz="2400" dirty="0" smtClean="0"/>
              <a:t/>
            </a:r>
            <a:br>
              <a:rPr lang="en-US" sz="2400" dirty="0" smtClean="0"/>
            </a:br>
            <a:r>
              <a:rPr lang="en-US" sz="2400" dirty="0" smtClean="0"/>
              <a:t/>
            </a:r>
            <a:br>
              <a:rPr lang="en-US" sz="2400" dirty="0" smtClean="0"/>
            </a:br>
            <a:r>
              <a:rPr lang="en-US" sz="2400" dirty="0" smtClean="0"/>
              <a:t>Red </a:t>
            </a:r>
            <a:r>
              <a:rPr lang="en-US" sz="2400" dirty="0"/>
              <a:t>Flags: Stop, Look, and Assess if you see these behaviors</a:t>
            </a:r>
            <a:br>
              <a:rPr lang="en-US" sz="2400" dirty="0"/>
            </a:br>
            <a:r>
              <a:rPr lang="en-US" sz="2400" dirty="0"/>
              <a:t>Ages: 24-36 months</a:t>
            </a:r>
            <a:br>
              <a:rPr lang="en-US" sz="2400" dirty="0"/>
            </a:br>
            <a:endParaRPr lang="en-US" sz="2400" dirty="0"/>
          </a:p>
        </p:txBody>
      </p:sp>
      <p:sp>
        <p:nvSpPr>
          <p:cNvPr id="18435" name="Rectangle 3"/>
          <p:cNvSpPr>
            <a:spLocks noGrp="1" noChangeArrowheads="1"/>
          </p:cNvSpPr>
          <p:nvPr>
            <p:ph sz="quarter" idx="1"/>
          </p:nvPr>
        </p:nvSpPr>
        <p:spPr/>
        <p:txBody>
          <a:bodyPr/>
          <a:lstStyle/>
          <a:p>
            <a:r>
              <a:rPr lang="en-US" sz="1800"/>
              <a:t>FREQUENT FALLING AND DIFFICULTY WITH STAIRS</a:t>
            </a:r>
          </a:p>
          <a:p>
            <a:r>
              <a:rPr lang="en-US" sz="1800"/>
              <a:t>PERSISTENT DROOLING OR VERY UNCLEAR SPEECH</a:t>
            </a:r>
          </a:p>
          <a:p>
            <a:r>
              <a:rPr lang="en-US" sz="1800"/>
              <a:t>INABILTIY TO BUILD A TOWER OF MORE THAN FOUR BLOCKS</a:t>
            </a:r>
          </a:p>
          <a:p>
            <a:r>
              <a:rPr lang="en-US" sz="1800"/>
              <a:t>DIFFICULTY MANIPULATING SMALL OBJECTS</a:t>
            </a:r>
          </a:p>
          <a:p>
            <a:r>
              <a:rPr lang="en-US" sz="1800"/>
              <a:t>INABILITY TO COPY A CIRCLE BY AGE THREE</a:t>
            </a:r>
          </a:p>
          <a:p>
            <a:r>
              <a:rPr lang="en-US" sz="1800"/>
              <a:t>NO INVOVLMENT IN PRETEND PLAY</a:t>
            </a:r>
          </a:p>
          <a:p>
            <a:r>
              <a:rPr lang="en-US" sz="1800"/>
              <a:t>FAILURE TO UNDERSTAND SIMPLE INSTRUCTIONS</a:t>
            </a:r>
          </a:p>
          <a:p>
            <a:r>
              <a:rPr lang="en-US" sz="1800"/>
              <a:t>LITTLE INTEREST IN OTHER CHILDREN</a:t>
            </a:r>
          </a:p>
          <a:p>
            <a:r>
              <a:rPr lang="en-US" sz="1800"/>
              <a:t>EXTREME DIFFICULTY SEPARATING FROM PRIMARY CAREGIVER.</a:t>
            </a:r>
          </a:p>
          <a:p>
            <a:endParaRPr lang="en-US" sz="1800"/>
          </a:p>
        </p:txBody>
      </p:sp>
      <p:pic>
        <p:nvPicPr>
          <p:cNvPr id="18436" name="Picture 4" descr="I:\Program Files\Microsoft Office\Clipart\homeanim\ag00345_.gif"/>
          <p:cNvPicPr>
            <a:picLocks noChangeAspect="1" noChangeArrowheads="1" noCrop="1"/>
          </p:cNvPicPr>
          <p:nvPr/>
        </p:nvPicPr>
        <p:blipFill>
          <a:blip r:embed="rId2" cstate="print"/>
          <a:srcRect/>
          <a:stretch>
            <a:fillRect/>
          </a:stretch>
        </p:blipFill>
        <p:spPr bwMode="auto">
          <a:xfrm>
            <a:off x="152400" y="152400"/>
            <a:ext cx="1219200" cy="1131888"/>
          </a:xfrm>
          <a:prstGeom prst="rect">
            <a:avLst/>
          </a:prstGeom>
          <a:noFill/>
        </p:spPr>
      </p:pic>
      <p:pic>
        <p:nvPicPr>
          <p:cNvPr id="18437" name="Picture 5" descr="I:\Program Files\Microsoft Office\Clipart\corpmm\motion\ag00595_.gif"/>
          <p:cNvPicPr>
            <a:picLocks noChangeAspect="1" noChangeArrowheads="1" noCrop="1"/>
          </p:cNvPicPr>
          <p:nvPr/>
        </p:nvPicPr>
        <p:blipFill>
          <a:blip r:embed="rId3" cstate="print"/>
          <a:srcRect/>
          <a:stretch>
            <a:fillRect/>
          </a:stretch>
        </p:blipFill>
        <p:spPr bwMode="auto">
          <a:xfrm>
            <a:off x="7696200" y="1066800"/>
            <a:ext cx="1154113" cy="1200150"/>
          </a:xfrm>
          <a:prstGeom prst="rect">
            <a:avLst/>
          </a:prstGeom>
          <a:noFill/>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Outcomes</a:t>
            </a:r>
            <a:endParaRPr lang="en-US" dirty="0"/>
          </a:p>
        </p:txBody>
      </p:sp>
      <p:sp>
        <p:nvSpPr>
          <p:cNvPr id="3" name="Content Placeholder 2"/>
          <p:cNvSpPr>
            <a:spLocks noGrp="1"/>
          </p:cNvSpPr>
          <p:nvPr>
            <p:ph sz="quarter" idx="1"/>
          </p:nvPr>
        </p:nvSpPr>
        <p:spPr>
          <a:xfrm>
            <a:off x="533400" y="1905000"/>
            <a:ext cx="8229600" cy="4114800"/>
          </a:xfrm>
        </p:spPr>
        <p:txBody>
          <a:bodyPr>
            <a:normAutofit/>
          </a:bodyPr>
          <a:lstStyle/>
          <a:p>
            <a:pPr lvl="0"/>
            <a:r>
              <a:rPr lang="en-US" sz="1800" dirty="0" smtClean="0"/>
              <a:t>Participants will be able to describe and document children’s behavior in a factual manner. (session 1)</a:t>
            </a:r>
          </a:p>
          <a:p>
            <a:pPr lvl="0"/>
            <a:r>
              <a:rPr lang="en-US" sz="1800" dirty="0" smtClean="0"/>
              <a:t>Participants will be able to distinguish between normal development and “red flag” behaviors. (session 1)</a:t>
            </a:r>
          </a:p>
          <a:p>
            <a:pPr lvl="0"/>
            <a:r>
              <a:rPr lang="en-US" sz="1800" dirty="0" smtClean="0"/>
              <a:t> Participants will be able to organize information and present the information to the parents. (session 1)</a:t>
            </a:r>
          </a:p>
          <a:p>
            <a:pPr lvl="0"/>
            <a:r>
              <a:rPr lang="en-US" sz="1800" dirty="0" smtClean="0"/>
              <a:t>Participants will understand the role of ongoing communication with parents during the process of identifying and supporting children who may need to be referred for an evaluation. (session 1)</a:t>
            </a:r>
          </a:p>
          <a:p>
            <a:pPr lvl="0"/>
            <a:r>
              <a:rPr lang="en-US" sz="1800" dirty="0" smtClean="0"/>
              <a:t>Participants will have a clear understanding of their role in the referral process. (session 1 and 2)</a:t>
            </a:r>
          </a:p>
          <a:p>
            <a:pPr>
              <a:buNone/>
            </a:pPr>
            <a:endParaRPr lang="en-US" sz="2000" dirty="0" smtClean="0"/>
          </a:p>
        </p:txBody>
      </p:sp>
      <p:pic>
        <p:nvPicPr>
          <p:cNvPr id="1027" name="Picture 3" descr="COMMPART"/>
          <p:cNvPicPr>
            <a:picLocks noChangeAspect="1" noChangeArrowheads="1"/>
          </p:cNvPicPr>
          <p:nvPr/>
        </p:nvPicPr>
        <p:blipFill>
          <a:blip r:embed="rId2" cstate="print"/>
          <a:srcRect/>
          <a:stretch>
            <a:fillRect/>
          </a:stretch>
        </p:blipFill>
        <p:spPr bwMode="auto">
          <a:xfrm>
            <a:off x="7391400" y="304800"/>
            <a:ext cx="1119661" cy="696912"/>
          </a:xfrm>
          <a:prstGeom prst="rect">
            <a:avLst/>
          </a:prstGeom>
          <a:noFill/>
          <a:ln w="9525" algn="in">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52400"/>
            <a:ext cx="7772400" cy="609600"/>
          </a:xfrm>
        </p:spPr>
        <p:txBody>
          <a:bodyPr/>
          <a:lstStyle/>
          <a:p>
            <a:r>
              <a:rPr lang="en-US" sz="1800"/>
              <a:t>Typical Development: </a:t>
            </a:r>
            <a:r>
              <a:rPr lang="en-US" sz="2400"/>
              <a:t>Ages 3-4 years</a:t>
            </a:r>
            <a:endParaRPr lang="en-US" sz="1800"/>
          </a:p>
        </p:txBody>
      </p:sp>
      <p:sp>
        <p:nvSpPr>
          <p:cNvPr id="19459" name="Rectangle 3"/>
          <p:cNvSpPr>
            <a:spLocks noGrp="1" noChangeArrowheads="1"/>
          </p:cNvSpPr>
          <p:nvPr>
            <p:ph sz="quarter" idx="1"/>
          </p:nvPr>
        </p:nvSpPr>
        <p:spPr>
          <a:xfrm>
            <a:off x="685800" y="914400"/>
            <a:ext cx="3810000" cy="5715000"/>
          </a:xfrm>
        </p:spPr>
        <p:txBody>
          <a:bodyPr>
            <a:normAutofit fontScale="92500" lnSpcReduction="10000"/>
          </a:bodyPr>
          <a:lstStyle/>
          <a:p>
            <a:pPr>
              <a:lnSpc>
                <a:spcPct val="90000"/>
              </a:lnSpc>
              <a:buFontTx/>
              <a:buNone/>
            </a:pPr>
            <a:r>
              <a:rPr lang="en-US" sz="1400" b="1" u="sng"/>
              <a:t>Movement (by the end of age 3)</a:t>
            </a:r>
          </a:p>
          <a:p>
            <a:pPr>
              <a:lnSpc>
                <a:spcPct val="90000"/>
              </a:lnSpc>
              <a:buFontTx/>
              <a:buNone/>
            </a:pPr>
            <a:endParaRPr lang="en-US" sz="1400" b="1" u="sng"/>
          </a:p>
          <a:p>
            <a:pPr>
              <a:lnSpc>
                <a:spcPct val="90000"/>
              </a:lnSpc>
            </a:pPr>
            <a:r>
              <a:rPr lang="en-US" sz="1200"/>
              <a:t>Hops and stands on one foot up to five seconds</a:t>
            </a:r>
          </a:p>
          <a:p>
            <a:pPr>
              <a:lnSpc>
                <a:spcPct val="90000"/>
              </a:lnSpc>
            </a:pPr>
            <a:r>
              <a:rPr lang="en-US" sz="1200"/>
              <a:t>Goes upstairs and downstairs without support</a:t>
            </a:r>
          </a:p>
          <a:p>
            <a:pPr>
              <a:lnSpc>
                <a:spcPct val="90000"/>
              </a:lnSpc>
            </a:pPr>
            <a:r>
              <a:rPr lang="en-US" sz="1200"/>
              <a:t>Kicks the ball forward</a:t>
            </a:r>
          </a:p>
          <a:p>
            <a:pPr>
              <a:lnSpc>
                <a:spcPct val="90000"/>
              </a:lnSpc>
            </a:pPr>
            <a:r>
              <a:rPr lang="en-US" sz="1200"/>
              <a:t>Throws ball overhand</a:t>
            </a:r>
          </a:p>
          <a:p>
            <a:pPr>
              <a:lnSpc>
                <a:spcPct val="90000"/>
              </a:lnSpc>
            </a:pPr>
            <a:r>
              <a:rPr lang="en-US" sz="1200"/>
              <a:t>Moves forward and backwards</a:t>
            </a:r>
          </a:p>
          <a:p>
            <a:pPr>
              <a:lnSpc>
                <a:spcPct val="90000"/>
              </a:lnSpc>
            </a:pPr>
            <a:r>
              <a:rPr lang="en-US" sz="1200"/>
              <a:t>Uses riding toys </a:t>
            </a:r>
          </a:p>
          <a:p>
            <a:pPr>
              <a:lnSpc>
                <a:spcPct val="90000"/>
              </a:lnSpc>
            </a:pPr>
            <a:endParaRPr lang="en-US" sz="1200"/>
          </a:p>
          <a:p>
            <a:pPr>
              <a:lnSpc>
                <a:spcPct val="90000"/>
              </a:lnSpc>
              <a:buFontTx/>
              <a:buNone/>
            </a:pPr>
            <a:r>
              <a:rPr lang="en-US" sz="1400" b="1" u="sng"/>
              <a:t>Hand and Finger Skills (by the end of age 3)</a:t>
            </a:r>
          </a:p>
          <a:p>
            <a:pPr>
              <a:lnSpc>
                <a:spcPct val="90000"/>
              </a:lnSpc>
              <a:buFontTx/>
              <a:buNone/>
            </a:pPr>
            <a:endParaRPr lang="en-US" sz="1400" b="1" u="sng"/>
          </a:p>
          <a:p>
            <a:pPr>
              <a:lnSpc>
                <a:spcPct val="90000"/>
              </a:lnSpc>
            </a:pPr>
            <a:r>
              <a:rPr lang="en-US" sz="1200"/>
              <a:t>Copies squares shapes</a:t>
            </a:r>
          </a:p>
          <a:p>
            <a:pPr>
              <a:lnSpc>
                <a:spcPct val="90000"/>
              </a:lnSpc>
            </a:pPr>
            <a:r>
              <a:rPr lang="en-US" sz="1200"/>
              <a:t>Draws a person with two to four body parts</a:t>
            </a:r>
          </a:p>
          <a:p>
            <a:pPr>
              <a:lnSpc>
                <a:spcPct val="90000"/>
              </a:lnSpc>
            </a:pPr>
            <a:r>
              <a:rPr lang="en-US" sz="1200"/>
              <a:t>Uses scissors</a:t>
            </a:r>
          </a:p>
          <a:p>
            <a:pPr>
              <a:lnSpc>
                <a:spcPct val="90000"/>
              </a:lnSpc>
            </a:pPr>
            <a:r>
              <a:rPr lang="en-US" sz="1200"/>
              <a:t>Draws circles and squares</a:t>
            </a:r>
          </a:p>
          <a:p>
            <a:pPr>
              <a:lnSpc>
                <a:spcPct val="90000"/>
              </a:lnSpc>
            </a:pPr>
            <a:r>
              <a:rPr lang="en-US" sz="1200"/>
              <a:t>Begins to copy some capital letters</a:t>
            </a:r>
          </a:p>
          <a:p>
            <a:pPr>
              <a:lnSpc>
                <a:spcPct val="90000"/>
              </a:lnSpc>
            </a:pPr>
            <a:r>
              <a:rPr lang="en-US" sz="1200"/>
              <a:t>Can feed self with spoon</a:t>
            </a:r>
          </a:p>
          <a:p>
            <a:pPr>
              <a:lnSpc>
                <a:spcPct val="90000"/>
              </a:lnSpc>
            </a:pPr>
            <a:endParaRPr lang="en-US" sz="1200"/>
          </a:p>
          <a:p>
            <a:pPr>
              <a:lnSpc>
                <a:spcPct val="90000"/>
              </a:lnSpc>
              <a:buFontTx/>
              <a:buNone/>
            </a:pPr>
            <a:r>
              <a:rPr lang="en-US" sz="1400" b="1" u="sng"/>
              <a:t>Language (by the end of age 3)</a:t>
            </a:r>
          </a:p>
          <a:p>
            <a:pPr>
              <a:lnSpc>
                <a:spcPct val="90000"/>
              </a:lnSpc>
              <a:buFontTx/>
              <a:buNone/>
            </a:pPr>
            <a:endParaRPr lang="en-US" sz="1400" b="1" u="sng"/>
          </a:p>
          <a:p>
            <a:pPr>
              <a:lnSpc>
                <a:spcPct val="90000"/>
              </a:lnSpc>
            </a:pPr>
            <a:r>
              <a:rPr lang="en-US" sz="1200"/>
              <a:t>Understands the concepts of “same”and “different”</a:t>
            </a:r>
          </a:p>
          <a:p>
            <a:pPr>
              <a:lnSpc>
                <a:spcPct val="90000"/>
              </a:lnSpc>
            </a:pPr>
            <a:r>
              <a:rPr lang="en-US" sz="1200"/>
              <a:t>Has mastered some of the rules of grammar</a:t>
            </a:r>
          </a:p>
          <a:p>
            <a:pPr>
              <a:lnSpc>
                <a:spcPct val="90000"/>
              </a:lnSpc>
            </a:pPr>
            <a:r>
              <a:rPr lang="en-US" sz="1200"/>
              <a:t>Speaks in sentences of five to six words</a:t>
            </a:r>
          </a:p>
          <a:p>
            <a:pPr>
              <a:lnSpc>
                <a:spcPct val="90000"/>
              </a:lnSpc>
            </a:pPr>
            <a:r>
              <a:rPr lang="en-US" sz="1200"/>
              <a:t>Asks Questions</a:t>
            </a:r>
          </a:p>
          <a:p>
            <a:pPr>
              <a:lnSpc>
                <a:spcPct val="90000"/>
              </a:lnSpc>
            </a:pPr>
            <a:r>
              <a:rPr lang="en-US" sz="1200"/>
              <a:t>Speaks clearly enough for strangers to understand</a:t>
            </a:r>
          </a:p>
          <a:p>
            <a:pPr>
              <a:lnSpc>
                <a:spcPct val="90000"/>
              </a:lnSpc>
            </a:pPr>
            <a:r>
              <a:rPr lang="en-US" sz="1200"/>
              <a:t>Tells stories</a:t>
            </a:r>
          </a:p>
          <a:p>
            <a:pPr>
              <a:lnSpc>
                <a:spcPct val="90000"/>
              </a:lnSpc>
            </a:pPr>
            <a:endParaRPr lang="en-US" sz="1200"/>
          </a:p>
          <a:p>
            <a:pPr>
              <a:lnSpc>
                <a:spcPct val="90000"/>
              </a:lnSpc>
            </a:pPr>
            <a:endParaRPr lang="en-US" sz="1200"/>
          </a:p>
        </p:txBody>
      </p:sp>
      <p:sp>
        <p:nvSpPr>
          <p:cNvPr id="19460" name="Rectangle 4"/>
          <p:cNvSpPr>
            <a:spLocks noGrp="1" noChangeArrowheads="1"/>
          </p:cNvSpPr>
          <p:nvPr>
            <p:ph sz="quarter" idx="2"/>
          </p:nvPr>
        </p:nvSpPr>
        <p:spPr>
          <a:xfrm>
            <a:off x="4648200" y="914400"/>
            <a:ext cx="3810000" cy="5638800"/>
          </a:xfrm>
        </p:spPr>
        <p:txBody>
          <a:bodyPr>
            <a:normAutofit fontScale="92500" lnSpcReduction="10000"/>
          </a:bodyPr>
          <a:lstStyle/>
          <a:p>
            <a:pPr>
              <a:buFontTx/>
              <a:buNone/>
            </a:pPr>
            <a:r>
              <a:rPr lang="en-US" sz="1400" b="1" u="sng"/>
              <a:t>Cognitive (by the end of age 3)</a:t>
            </a:r>
          </a:p>
          <a:p>
            <a:pPr>
              <a:buFontTx/>
              <a:buNone/>
            </a:pPr>
            <a:endParaRPr lang="en-US" sz="1400" b="1" u="sng"/>
          </a:p>
          <a:p>
            <a:r>
              <a:rPr lang="en-US" sz="1200"/>
              <a:t>Correctly names some colors</a:t>
            </a:r>
          </a:p>
          <a:p>
            <a:r>
              <a:rPr lang="en-US" sz="1200"/>
              <a:t>Understands the concept of counting and may know a few numbers</a:t>
            </a:r>
          </a:p>
          <a:p>
            <a:r>
              <a:rPr lang="en-US" sz="1200"/>
              <a:t>Begins to have a clearer sense of time</a:t>
            </a:r>
          </a:p>
          <a:p>
            <a:r>
              <a:rPr lang="en-US" sz="1200"/>
              <a:t>Follows three part commands</a:t>
            </a:r>
          </a:p>
          <a:p>
            <a:r>
              <a:rPr lang="en-US" sz="1200"/>
              <a:t>Recalls parts of a story</a:t>
            </a:r>
          </a:p>
          <a:p>
            <a:r>
              <a:rPr lang="en-US" sz="1200"/>
              <a:t>Understands the concept of same/different</a:t>
            </a:r>
          </a:p>
          <a:p>
            <a:r>
              <a:rPr lang="en-US" sz="1200"/>
              <a:t>Engages in fantasy play</a:t>
            </a:r>
          </a:p>
          <a:p>
            <a:r>
              <a:rPr lang="en-US" sz="1200"/>
              <a:t>Understands causality (“I can make things happen”)</a:t>
            </a:r>
          </a:p>
          <a:p>
            <a:pPr>
              <a:buFontTx/>
              <a:buNone/>
            </a:pPr>
            <a:endParaRPr lang="en-US" sz="1400" b="1" u="sng"/>
          </a:p>
          <a:p>
            <a:pPr>
              <a:buFontTx/>
              <a:buNone/>
            </a:pPr>
            <a:endParaRPr lang="en-US" sz="1400" b="1" u="sng"/>
          </a:p>
          <a:p>
            <a:pPr>
              <a:buFontTx/>
              <a:buNone/>
            </a:pPr>
            <a:r>
              <a:rPr lang="en-US" sz="1400" b="1" u="sng"/>
              <a:t>Social/Emotional (by the end of age 3)</a:t>
            </a:r>
          </a:p>
          <a:p>
            <a:pPr>
              <a:buFontTx/>
              <a:buNone/>
            </a:pPr>
            <a:endParaRPr lang="en-US" sz="1400" b="1" u="sng"/>
          </a:p>
          <a:p>
            <a:r>
              <a:rPr lang="en-US" sz="1200"/>
              <a:t>Interested in new experiences</a:t>
            </a:r>
          </a:p>
          <a:p>
            <a:r>
              <a:rPr lang="en-US" sz="1200"/>
              <a:t>Cooperates/play with other children</a:t>
            </a:r>
          </a:p>
          <a:p>
            <a:r>
              <a:rPr lang="en-US" sz="1200"/>
              <a:t>Plays “mom” or “dad”</a:t>
            </a:r>
          </a:p>
          <a:p>
            <a:r>
              <a:rPr lang="en-US" sz="1200"/>
              <a:t>More inventive fantasy play</a:t>
            </a:r>
          </a:p>
          <a:p>
            <a:r>
              <a:rPr lang="en-US" sz="1200"/>
              <a:t>Dresses and undresses</a:t>
            </a:r>
          </a:p>
          <a:p>
            <a:r>
              <a:rPr lang="en-US" sz="1200"/>
              <a:t>More independent</a:t>
            </a:r>
          </a:p>
          <a:p>
            <a:r>
              <a:rPr lang="en-US" sz="1200"/>
              <a:t>Often cannot distinguish between fantasy and reality</a:t>
            </a:r>
          </a:p>
          <a:p>
            <a:r>
              <a:rPr lang="en-US" sz="1200"/>
              <a:t>May have imaginary friends or see monsters</a:t>
            </a:r>
          </a:p>
          <a:p>
            <a:endParaRPr lang="en-US" sz="1200"/>
          </a:p>
          <a:p>
            <a:endParaRPr lang="en-US" sz="1200"/>
          </a:p>
        </p:txBody>
      </p:sp>
      <p:pic>
        <p:nvPicPr>
          <p:cNvPr id="19462" name="Picture 6" descr="I:\Documents and Settings\nwright\Application Data\Microsoft\Media Catalog\Downloaded Clips\cl71\j0283892.gif"/>
          <p:cNvPicPr>
            <a:picLocks noChangeAspect="1" noChangeArrowheads="1" noCrop="1"/>
          </p:cNvPicPr>
          <p:nvPr/>
        </p:nvPicPr>
        <p:blipFill>
          <a:blip r:embed="rId2" cstate="print"/>
          <a:srcRect/>
          <a:stretch>
            <a:fillRect/>
          </a:stretch>
        </p:blipFill>
        <p:spPr bwMode="auto">
          <a:xfrm>
            <a:off x="8001000" y="228600"/>
            <a:ext cx="777875" cy="1131888"/>
          </a:xfrm>
          <a:prstGeom prst="rect">
            <a:avLst/>
          </a:prstGeom>
          <a:noFill/>
        </p:spPr>
      </p:pic>
      <p:pic>
        <p:nvPicPr>
          <p:cNvPr id="19463" name="Picture 7" descr="I:\Documents and Settings\nwright\Application Data\Microsoft\Media Catalog\Downloaded Clips\cl71\j0283634.gif"/>
          <p:cNvPicPr>
            <a:picLocks noChangeAspect="1" noChangeArrowheads="1" noCrop="1"/>
          </p:cNvPicPr>
          <p:nvPr/>
        </p:nvPicPr>
        <p:blipFill>
          <a:blip r:embed="rId3" cstate="print"/>
          <a:srcRect/>
          <a:stretch>
            <a:fillRect/>
          </a:stretch>
        </p:blipFill>
        <p:spPr bwMode="auto">
          <a:xfrm>
            <a:off x="3429000" y="4114800"/>
            <a:ext cx="1314450" cy="925513"/>
          </a:xfrm>
          <a:prstGeom prst="rect">
            <a:avLst/>
          </a:prstGeom>
          <a:noFill/>
        </p:spPr>
      </p:pic>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43000" y="228600"/>
            <a:ext cx="7467600" cy="1143000"/>
          </a:xfrm>
        </p:spPr>
        <p:txBody>
          <a:bodyPr>
            <a:normAutofit fontScale="90000"/>
          </a:bodyPr>
          <a:lstStyle/>
          <a:p>
            <a:r>
              <a:rPr lang="en-US" sz="2400" dirty="0"/>
              <a:t>Red Flags: Stop, Look, and Assess if you see these behaviors</a:t>
            </a:r>
            <a:br>
              <a:rPr lang="en-US" sz="2400" dirty="0"/>
            </a:br>
            <a:r>
              <a:rPr lang="en-US" sz="2400" dirty="0"/>
              <a:t>Ages 3-4 years</a:t>
            </a:r>
          </a:p>
        </p:txBody>
      </p:sp>
      <p:sp>
        <p:nvSpPr>
          <p:cNvPr id="20483" name="Rectangle 3"/>
          <p:cNvSpPr>
            <a:spLocks noGrp="1" noChangeArrowheads="1"/>
          </p:cNvSpPr>
          <p:nvPr>
            <p:ph sz="quarter" idx="1"/>
          </p:nvPr>
        </p:nvSpPr>
        <p:spPr/>
        <p:txBody>
          <a:bodyPr/>
          <a:lstStyle/>
          <a:p>
            <a:pPr>
              <a:lnSpc>
                <a:spcPct val="90000"/>
              </a:lnSpc>
            </a:pPr>
            <a:r>
              <a:rPr lang="en-US" sz="1600"/>
              <a:t>CANNOT JUMP IN PLACE</a:t>
            </a:r>
          </a:p>
          <a:p>
            <a:pPr>
              <a:lnSpc>
                <a:spcPct val="90000"/>
              </a:lnSpc>
            </a:pPr>
            <a:r>
              <a:rPr lang="en-US" sz="1600"/>
              <a:t>CANNOT RIDE A TRIKE</a:t>
            </a:r>
          </a:p>
          <a:p>
            <a:pPr>
              <a:lnSpc>
                <a:spcPct val="90000"/>
              </a:lnSpc>
            </a:pPr>
            <a:r>
              <a:rPr lang="en-US" sz="1600"/>
              <a:t>CANNOT GRASP A CRAYON BETWEEN THUMB AND FINGERS</a:t>
            </a:r>
          </a:p>
          <a:p>
            <a:pPr>
              <a:lnSpc>
                <a:spcPct val="90000"/>
              </a:lnSpc>
            </a:pPr>
            <a:r>
              <a:rPr lang="en-US" sz="1600"/>
              <a:t>HAS DIFFICULTY SCRIBBLING</a:t>
            </a:r>
          </a:p>
          <a:p>
            <a:pPr>
              <a:lnSpc>
                <a:spcPct val="90000"/>
              </a:lnSpc>
            </a:pPr>
            <a:r>
              <a:rPr lang="en-US" sz="1600"/>
              <a:t>CANNOT COPY A CIRCLE</a:t>
            </a:r>
          </a:p>
          <a:p>
            <a:pPr>
              <a:lnSpc>
                <a:spcPct val="90000"/>
              </a:lnSpc>
            </a:pPr>
            <a:r>
              <a:rPr lang="en-US" sz="1600"/>
              <a:t>CANNOT STACK FOUR BLOCKS</a:t>
            </a:r>
          </a:p>
          <a:p>
            <a:pPr>
              <a:lnSpc>
                <a:spcPct val="90000"/>
              </a:lnSpc>
            </a:pPr>
            <a:r>
              <a:rPr lang="en-US" sz="1600"/>
              <a:t>STILL CLINGS OR CRIES WHEN PARENTS LEAVE HIM/HER</a:t>
            </a:r>
          </a:p>
          <a:p>
            <a:pPr>
              <a:lnSpc>
                <a:spcPct val="90000"/>
              </a:lnSpc>
            </a:pPr>
            <a:r>
              <a:rPr lang="en-US" sz="1600"/>
              <a:t>SHOWS NO INTEREST IN INTERACIVE GAMES</a:t>
            </a:r>
          </a:p>
          <a:p>
            <a:pPr>
              <a:lnSpc>
                <a:spcPct val="90000"/>
              </a:lnSpc>
            </a:pPr>
            <a:r>
              <a:rPr lang="en-US" sz="1600"/>
              <a:t>DOES NOT RESPOND TO PEOPLE OUTSIDE THE FAMILY</a:t>
            </a:r>
          </a:p>
          <a:p>
            <a:pPr>
              <a:lnSpc>
                <a:spcPct val="90000"/>
              </a:lnSpc>
            </a:pPr>
            <a:r>
              <a:rPr lang="en-US" sz="1600"/>
              <a:t>DOES NOT ENGAGE IN FANTASY PLAY</a:t>
            </a:r>
          </a:p>
          <a:p>
            <a:pPr>
              <a:lnSpc>
                <a:spcPct val="90000"/>
              </a:lnSpc>
            </a:pPr>
            <a:r>
              <a:rPr lang="en-US" sz="1600"/>
              <a:t>RESISTS DRESSING, SLEEPING, OR USING THE TIOLET</a:t>
            </a:r>
          </a:p>
          <a:p>
            <a:pPr>
              <a:lnSpc>
                <a:spcPct val="90000"/>
              </a:lnSpc>
            </a:pPr>
            <a:r>
              <a:rPr lang="en-US" sz="1600"/>
              <a:t>LAHSES OUT WITHOUT ANY SELF CONTROL WHEN ANGRY OR UPSET</a:t>
            </a:r>
          </a:p>
          <a:p>
            <a:pPr>
              <a:lnSpc>
                <a:spcPct val="90000"/>
              </a:lnSpc>
            </a:pPr>
            <a:r>
              <a:rPr lang="en-US" sz="1600"/>
              <a:t>DOES NOT USE SENTENCES OF MORE THAN THREE WORDS</a:t>
            </a:r>
          </a:p>
          <a:p>
            <a:pPr>
              <a:lnSpc>
                <a:spcPct val="90000"/>
              </a:lnSpc>
            </a:pPr>
            <a:r>
              <a:rPr lang="en-US" sz="1600"/>
              <a:t>DOES NOT USE “ME “ OR “YOU” APPROPRIATELY</a:t>
            </a:r>
          </a:p>
          <a:p>
            <a:pPr>
              <a:lnSpc>
                <a:spcPct val="90000"/>
              </a:lnSpc>
            </a:pPr>
            <a:endParaRPr lang="en-US" sz="1600"/>
          </a:p>
        </p:txBody>
      </p:sp>
      <p:pic>
        <p:nvPicPr>
          <p:cNvPr id="20484" name="Picture 4" descr="I:\Program Files\Microsoft Office\Clipart\homeanim\ag00345_.gif"/>
          <p:cNvPicPr>
            <a:picLocks noChangeAspect="1" noChangeArrowheads="1" noCrop="1"/>
          </p:cNvPicPr>
          <p:nvPr/>
        </p:nvPicPr>
        <p:blipFill>
          <a:blip r:embed="rId2" cstate="print"/>
          <a:srcRect/>
          <a:stretch>
            <a:fillRect/>
          </a:stretch>
        </p:blipFill>
        <p:spPr bwMode="auto">
          <a:xfrm>
            <a:off x="228600" y="0"/>
            <a:ext cx="1219200" cy="1131888"/>
          </a:xfrm>
          <a:prstGeom prst="rect">
            <a:avLst/>
          </a:prstGeom>
          <a:noFill/>
        </p:spPr>
      </p:pic>
      <p:pic>
        <p:nvPicPr>
          <p:cNvPr id="20485" name="Picture 5" descr="I:\Program Files\Microsoft Office\Clipart\corpmm\motion\ag00595_.gif"/>
          <p:cNvPicPr>
            <a:picLocks noChangeAspect="1" noChangeArrowheads="1" noCrop="1"/>
          </p:cNvPicPr>
          <p:nvPr/>
        </p:nvPicPr>
        <p:blipFill>
          <a:blip r:embed="rId3" cstate="print"/>
          <a:srcRect/>
          <a:stretch>
            <a:fillRect/>
          </a:stretch>
        </p:blipFill>
        <p:spPr bwMode="auto">
          <a:xfrm>
            <a:off x="7543800" y="1295400"/>
            <a:ext cx="1154113" cy="1200150"/>
          </a:xfrm>
          <a:prstGeom prst="rect">
            <a:avLst/>
          </a:prstGeom>
          <a:noFill/>
        </p:spPr>
      </p:pic>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609600"/>
          </a:xfrm>
        </p:spPr>
        <p:txBody>
          <a:bodyPr/>
          <a:lstStyle/>
          <a:p>
            <a:r>
              <a:rPr lang="en-US" sz="1800"/>
              <a:t>Typical Development: </a:t>
            </a:r>
            <a:r>
              <a:rPr lang="en-US" sz="2000"/>
              <a:t>Ages 4-5 years</a:t>
            </a:r>
            <a:endParaRPr lang="en-US" sz="1800"/>
          </a:p>
        </p:txBody>
      </p:sp>
      <p:sp>
        <p:nvSpPr>
          <p:cNvPr id="21507" name="Rectangle 3"/>
          <p:cNvSpPr>
            <a:spLocks noGrp="1" noChangeArrowheads="1"/>
          </p:cNvSpPr>
          <p:nvPr>
            <p:ph sz="quarter" idx="1"/>
          </p:nvPr>
        </p:nvSpPr>
        <p:spPr>
          <a:xfrm>
            <a:off x="685800" y="990600"/>
            <a:ext cx="3810000" cy="5105400"/>
          </a:xfrm>
        </p:spPr>
        <p:txBody>
          <a:bodyPr>
            <a:normAutofit fontScale="92500"/>
          </a:bodyPr>
          <a:lstStyle/>
          <a:p>
            <a:pPr>
              <a:buFontTx/>
              <a:buNone/>
            </a:pPr>
            <a:r>
              <a:rPr lang="en-US" sz="1600" b="1" u="sng"/>
              <a:t>Movement (by the end of age 4)</a:t>
            </a:r>
          </a:p>
          <a:p>
            <a:endParaRPr lang="en-US" sz="1400"/>
          </a:p>
          <a:p>
            <a:r>
              <a:rPr lang="en-US" sz="1400"/>
              <a:t>Stands on one foot for ten seconds or longer</a:t>
            </a:r>
          </a:p>
          <a:p>
            <a:r>
              <a:rPr lang="en-US" sz="1400"/>
              <a:t>Hops, somersaults</a:t>
            </a:r>
          </a:p>
          <a:p>
            <a:r>
              <a:rPr lang="en-US" sz="1400"/>
              <a:t>Swings, climbs</a:t>
            </a:r>
          </a:p>
          <a:p>
            <a:r>
              <a:rPr lang="en-US" sz="1400"/>
              <a:t>May be able to skip</a:t>
            </a:r>
          </a:p>
          <a:p>
            <a:pPr>
              <a:buFontTx/>
              <a:buNone/>
            </a:pPr>
            <a:endParaRPr lang="en-US" sz="1400"/>
          </a:p>
          <a:p>
            <a:pPr>
              <a:buFontTx/>
              <a:buNone/>
            </a:pPr>
            <a:r>
              <a:rPr lang="en-US" sz="1600" b="1" u="sng"/>
              <a:t>Hand and finger skills (by end of age 4)</a:t>
            </a:r>
          </a:p>
          <a:p>
            <a:endParaRPr lang="en-US" sz="1400"/>
          </a:p>
          <a:p>
            <a:r>
              <a:rPr lang="en-US" sz="1400"/>
              <a:t>Copies triangle and other geometric patterns</a:t>
            </a:r>
          </a:p>
          <a:p>
            <a:r>
              <a:rPr lang="en-US" sz="1400"/>
              <a:t>Draws person with body</a:t>
            </a:r>
          </a:p>
          <a:p>
            <a:r>
              <a:rPr lang="en-US" sz="1400"/>
              <a:t>Prints some letters</a:t>
            </a:r>
          </a:p>
          <a:p>
            <a:r>
              <a:rPr lang="en-US" sz="1400"/>
              <a:t>Dresses and undresses without assistance</a:t>
            </a:r>
          </a:p>
          <a:p>
            <a:r>
              <a:rPr lang="en-US" sz="1400"/>
              <a:t>Uses fork and spoon</a:t>
            </a:r>
          </a:p>
          <a:p>
            <a:r>
              <a:rPr lang="en-US" sz="1400"/>
              <a:t>Usually care for their own toilet need</a:t>
            </a:r>
          </a:p>
          <a:p>
            <a:pPr>
              <a:buFontTx/>
              <a:buNone/>
            </a:pPr>
            <a:endParaRPr lang="en-US" sz="1600"/>
          </a:p>
          <a:p>
            <a:pPr>
              <a:buFontTx/>
              <a:buNone/>
            </a:pPr>
            <a:endParaRPr lang="en-US" sz="1600"/>
          </a:p>
        </p:txBody>
      </p:sp>
      <p:sp>
        <p:nvSpPr>
          <p:cNvPr id="21508" name="Rectangle 4"/>
          <p:cNvSpPr>
            <a:spLocks noGrp="1" noChangeArrowheads="1"/>
          </p:cNvSpPr>
          <p:nvPr>
            <p:ph sz="quarter" idx="2"/>
          </p:nvPr>
        </p:nvSpPr>
        <p:spPr>
          <a:xfrm>
            <a:off x="4648200" y="1066800"/>
            <a:ext cx="3810000" cy="5029200"/>
          </a:xfrm>
        </p:spPr>
        <p:txBody>
          <a:bodyPr>
            <a:normAutofit fontScale="92500"/>
          </a:bodyPr>
          <a:lstStyle/>
          <a:p>
            <a:pPr>
              <a:buFontTx/>
              <a:buNone/>
            </a:pPr>
            <a:r>
              <a:rPr lang="en-US" sz="1600" b="1" u="sng"/>
              <a:t>Language(by the end of age 4)</a:t>
            </a:r>
          </a:p>
          <a:p>
            <a:r>
              <a:rPr lang="en-US" sz="1400"/>
              <a:t>Recalls parts of a story</a:t>
            </a:r>
          </a:p>
          <a:p>
            <a:r>
              <a:rPr lang="en-US" sz="1400"/>
              <a:t>Speaks in  sentences of more than five words</a:t>
            </a:r>
          </a:p>
          <a:p>
            <a:r>
              <a:rPr lang="en-US" sz="1400"/>
              <a:t>Uses future tense</a:t>
            </a:r>
          </a:p>
          <a:p>
            <a:r>
              <a:rPr lang="en-US" sz="1400"/>
              <a:t>Tells longer stories</a:t>
            </a:r>
          </a:p>
          <a:p>
            <a:r>
              <a:rPr lang="en-US" sz="1400"/>
              <a:t>Says name and address</a:t>
            </a:r>
          </a:p>
          <a:p>
            <a:endParaRPr lang="en-US" sz="1400"/>
          </a:p>
          <a:p>
            <a:pPr>
              <a:buFontTx/>
              <a:buNone/>
            </a:pPr>
            <a:r>
              <a:rPr lang="en-US" sz="1600" b="1" u="sng"/>
              <a:t>Cognitive (by the end of age 4)</a:t>
            </a:r>
          </a:p>
          <a:p>
            <a:r>
              <a:rPr lang="en-US" sz="1400"/>
              <a:t>Can count ten or more objects</a:t>
            </a:r>
          </a:p>
          <a:p>
            <a:r>
              <a:rPr lang="en-US" sz="1400"/>
              <a:t>Correctly names at least 4 colors</a:t>
            </a:r>
          </a:p>
          <a:p>
            <a:r>
              <a:rPr lang="en-US" sz="1400"/>
              <a:t>Better understands the concept of time</a:t>
            </a:r>
          </a:p>
          <a:p>
            <a:r>
              <a:rPr lang="en-US" sz="1400"/>
              <a:t>Knows about things used in every day in the home (money food etc.)</a:t>
            </a:r>
          </a:p>
          <a:p>
            <a:pPr>
              <a:buFontTx/>
              <a:buNone/>
            </a:pPr>
            <a:r>
              <a:rPr lang="en-US" sz="1600" b="1" u="sng"/>
              <a:t>Social/emotional(by the end of age 4)</a:t>
            </a:r>
          </a:p>
          <a:p>
            <a:r>
              <a:rPr lang="en-US" sz="1400"/>
              <a:t>Wants to please and be with friends</a:t>
            </a:r>
          </a:p>
          <a:p>
            <a:r>
              <a:rPr lang="en-US" sz="1400"/>
              <a:t>More likely to agree to rules</a:t>
            </a:r>
          </a:p>
          <a:p>
            <a:r>
              <a:rPr lang="en-US" sz="1400"/>
              <a:t>Likes to sing, dance and act</a:t>
            </a:r>
          </a:p>
          <a:p>
            <a:r>
              <a:rPr lang="en-US" sz="1400"/>
              <a:t>Shows more independence</a:t>
            </a:r>
          </a:p>
          <a:p>
            <a:pPr>
              <a:buFontTx/>
              <a:buNone/>
            </a:pPr>
            <a:endParaRPr lang="en-US" sz="1600" b="1" u="sng"/>
          </a:p>
        </p:txBody>
      </p:sp>
      <p:pic>
        <p:nvPicPr>
          <p:cNvPr id="21509" name="Picture 5" descr="I:\Documents and Settings\nwright\Application Data\Microsoft\Media Catalog\Downloaded Clips\cl71\j0283635.gif"/>
          <p:cNvPicPr>
            <a:picLocks noChangeAspect="1" noChangeArrowheads="1" noCrop="1"/>
          </p:cNvPicPr>
          <p:nvPr/>
        </p:nvPicPr>
        <p:blipFill>
          <a:blip r:embed="rId2" cstate="print"/>
          <a:srcRect/>
          <a:stretch>
            <a:fillRect/>
          </a:stretch>
        </p:blipFill>
        <p:spPr bwMode="auto">
          <a:xfrm>
            <a:off x="7696200" y="457200"/>
            <a:ext cx="1143000" cy="936625"/>
          </a:xfrm>
          <a:prstGeom prst="rect">
            <a:avLst/>
          </a:prstGeom>
          <a:noFill/>
        </p:spPr>
      </p:pic>
      <p:pic>
        <p:nvPicPr>
          <p:cNvPr id="21510" name="Picture 6" descr="I:\Documents and Settings\nwright\Application Data\Microsoft\Media Catalog\Downloaded Clips\cl71\j0283893.gif"/>
          <p:cNvPicPr>
            <a:picLocks noChangeAspect="1" noChangeArrowheads="1" noCrop="1"/>
          </p:cNvPicPr>
          <p:nvPr/>
        </p:nvPicPr>
        <p:blipFill>
          <a:blip r:embed="rId3" cstate="print"/>
          <a:srcRect/>
          <a:stretch>
            <a:fillRect/>
          </a:stretch>
        </p:blipFill>
        <p:spPr bwMode="auto">
          <a:xfrm>
            <a:off x="1143000" y="5334000"/>
            <a:ext cx="1131888" cy="1096963"/>
          </a:xfrm>
          <a:prstGeom prst="rect">
            <a:avLst/>
          </a:prstGeom>
          <a:noFill/>
        </p:spPr>
      </p:pic>
      <p:pic>
        <p:nvPicPr>
          <p:cNvPr id="21511" name="Picture 7" descr="I:\Documents and Settings\nwright\Application Data\Microsoft\Media Catalog\Downloaded Clips\cl71\j0283640.gif"/>
          <p:cNvPicPr>
            <a:picLocks noChangeAspect="1" noChangeArrowheads="1" noCrop="1"/>
          </p:cNvPicPr>
          <p:nvPr/>
        </p:nvPicPr>
        <p:blipFill>
          <a:blip r:embed="rId4" cstate="print"/>
          <a:srcRect/>
          <a:stretch>
            <a:fillRect/>
          </a:stretch>
        </p:blipFill>
        <p:spPr bwMode="auto">
          <a:xfrm>
            <a:off x="7620000" y="5486400"/>
            <a:ext cx="1143000" cy="1096963"/>
          </a:xfrm>
          <a:prstGeom prst="rect">
            <a:avLst/>
          </a:prstGeom>
          <a:noFill/>
        </p:spPr>
      </p:pic>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304800"/>
            <a:ext cx="7467600" cy="1143000"/>
          </a:xfrm>
        </p:spPr>
        <p:txBody>
          <a:bodyPr/>
          <a:lstStyle/>
          <a:p>
            <a:r>
              <a:rPr lang="en-US" sz="2000" dirty="0"/>
              <a:t>Red Flags: Stop, Look, and Assess if you see these behaviors</a:t>
            </a:r>
            <a:br>
              <a:rPr lang="en-US" sz="2000" dirty="0"/>
            </a:br>
            <a:r>
              <a:rPr lang="en-US" sz="2000" dirty="0"/>
              <a:t>Ages 4-5 years</a:t>
            </a:r>
          </a:p>
        </p:txBody>
      </p:sp>
      <p:sp>
        <p:nvSpPr>
          <p:cNvPr id="22531" name="Rectangle 3"/>
          <p:cNvSpPr>
            <a:spLocks noGrp="1" noChangeArrowheads="1"/>
          </p:cNvSpPr>
          <p:nvPr>
            <p:ph sz="quarter" idx="1"/>
          </p:nvPr>
        </p:nvSpPr>
        <p:spPr/>
        <p:txBody>
          <a:bodyPr/>
          <a:lstStyle/>
          <a:p>
            <a:pPr>
              <a:lnSpc>
                <a:spcPct val="90000"/>
              </a:lnSpc>
            </a:pPr>
            <a:r>
              <a:rPr lang="en-US" sz="1200"/>
              <a:t>EXHIBITS EXTREMELY AGGRESSIVE, FEARFUL, OR TIMID BEHAVIOR</a:t>
            </a:r>
          </a:p>
          <a:p>
            <a:pPr>
              <a:lnSpc>
                <a:spcPct val="90000"/>
              </a:lnSpc>
            </a:pPr>
            <a:r>
              <a:rPr lang="en-US" sz="1200"/>
              <a:t>IS UNABLE TO SEPARATE FROM PARENTS</a:t>
            </a:r>
          </a:p>
          <a:p>
            <a:pPr>
              <a:lnSpc>
                <a:spcPct val="90000"/>
              </a:lnSpc>
            </a:pPr>
            <a:r>
              <a:rPr lang="en-US" sz="1200"/>
              <a:t>IS EASILY DISTRACTED AND UNABLE TO CONCNETRATE ON ANY </a:t>
            </a:r>
            <a:r>
              <a:rPr lang="en-US" sz="1200" u="sng"/>
              <a:t>SINGLE</a:t>
            </a:r>
            <a:r>
              <a:rPr lang="en-US" sz="1200"/>
              <a:t> ACTIVTY FOR MORE THAN FIVE MINUTES</a:t>
            </a:r>
          </a:p>
          <a:p>
            <a:pPr>
              <a:lnSpc>
                <a:spcPct val="90000"/>
              </a:lnSpc>
            </a:pPr>
            <a:r>
              <a:rPr lang="en-US" sz="1200"/>
              <a:t>SHOWS LITTLE INTEREST IN PLAYING WITH OTHER CHILDREN</a:t>
            </a:r>
          </a:p>
          <a:p>
            <a:pPr>
              <a:lnSpc>
                <a:spcPct val="90000"/>
              </a:lnSpc>
            </a:pPr>
            <a:r>
              <a:rPr lang="en-US" sz="1200"/>
              <a:t>REFUSES TO RESPOND TO PEOPLE IN GENERAL</a:t>
            </a:r>
          </a:p>
          <a:p>
            <a:pPr>
              <a:lnSpc>
                <a:spcPct val="90000"/>
              </a:lnSpc>
            </a:pPr>
            <a:r>
              <a:rPr lang="en-US" sz="1200"/>
              <a:t>RARELY USES FANTASY OR IMITATION IN PLAY</a:t>
            </a:r>
          </a:p>
          <a:p>
            <a:pPr>
              <a:lnSpc>
                <a:spcPct val="90000"/>
              </a:lnSpc>
            </a:pPr>
            <a:r>
              <a:rPr lang="en-US" sz="1200"/>
              <a:t>SEEMS UNHAPPY OR SAD MUCH OF THE TIME</a:t>
            </a:r>
          </a:p>
          <a:p>
            <a:pPr>
              <a:lnSpc>
                <a:spcPct val="90000"/>
              </a:lnSpc>
            </a:pPr>
            <a:r>
              <a:rPr lang="en-US" sz="1200"/>
              <a:t>AVOIDS OR SEEMS ALOOF WITH OTHER CHIDLREN AND ADULTS</a:t>
            </a:r>
          </a:p>
          <a:p>
            <a:pPr>
              <a:lnSpc>
                <a:spcPct val="90000"/>
              </a:lnSpc>
            </a:pPr>
            <a:r>
              <a:rPr lang="en-US" sz="1200"/>
              <a:t>DOESN’T EXPRESS A WIDE RANGE OF EMOTIONS</a:t>
            </a:r>
          </a:p>
          <a:p>
            <a:pPr>
              <a:lnSpc>
                <a:spcPct val="90000"/>
              </a:lnSpc>
            </a:pPr>
            <a:r>
              <a:rPr lang="en-US" sz="1200"/>
              <a:t>HAS TROUBLE EATING, SLEEPING, OR USING THE TIOLET</a:t>
            </a:r>
          </a:p>
          <a:p>
            <a:pPr>
              <a:lnSpc>
                <a:spcPct val="90000"/>
              </a:lnSpc>
            </a:pPr>
            <a:r>
              <a:rPr lang="en-US" sz="1200"/>
              <a:t>CAN’T DIFFERENTIATE BETWEEN FANTASY ANF REALITY</a:t>
            </a:r>
          </a:p>
          <a:p>
            <a:pPr>
              <a:lnSpc>
                <a:spcPct val="90000"/>
              </a:lnSpc>
            </a:pPr>
            <a:r>
              <a:rPr lang="en-US" sz="1200"/>
              <a:t>SEEMS UNUSUALLY PASSIVE</a:t>
            </a:r>
          </a:p>
          <a:p>
            <a:pPr>
              <a:lnSpc>
                <a:spcPct val="90000"/>
              </a:lnSpc>
            </a:pPr>
            <a:r>
              <a:rPr lang="en-US" sz="1200"/>
              <a:t>CANNOT UNDERSTAND TWO PART COMMANDS AND PREPOSTIONS( PUT THE CUP </a:t>
            </a:r>
            <a:r>
              <a:rPr lang="en-US" sz="1200" u="sng"/>
              <a:t>ON</a:t>
            </a:r>
            <a:r>
              <a:rPr lang="en-US" sz="1200"/>
              <a:t> THE TABLE; GET THE BALL </a:t>
            </a:r>
            <a:r>
              <a:rPr lang="en-US" sz="1200" u="sng"/>
              <a:t>UNDER </a:t>
            </a:r>
            <a:r>
              <a:rPr lang="en-US" sz="1200"/>
              <a:t>THE COUCH)</a:t>
            </a:r>
          </a:p>
          <a:p>
            <a:pPr>
              <a:lnSpc>
                <a:spcPct val="90000"/>
              </a:lnSpc>
            </a:pPr>
            <a:r>
              <a:rPr lang="en-US" sz="1200"/>
              <a:t>CAN’T GIVE FIRST AND LAST NAME</a:t>
            </a:r>
          </a:p>
          <a:p>
            <a:pPr>
              <a:lnSpc>
                <a:spcPct val="90000"/>
              </a:lnSpc>
            </a:pPr>
            <a:r>
              <a:rPr lang="en-US" sz="1200"/>
              <a:t>DOES NOT USE PLURALS</a:t>
            </a:r>
          </a:p>
          <a:p>
            <a:pPr>
              <a:lnSpc>
                <a:spcPct val="90000"/>
              </a:lnSpc>
            </a:pPr>
            <a:r>
              <a:rPr lang="en-US" sz="1200"/>
              <a:t>SEEMS UNCOMFORTABLE HOLDING A CRAYON</a:t>
            </a:r>
          </a:p>
          <a:p>
            <a:pPr>
              <a:lnSpc>
                <a:spcPct val="90000"/>
              </a:lnSpc>
            </a:pPr>
            <a:r>
              <a:rPr lang="en-US" sz="1200"/>
              <a:t>HAS TROUBLE TAKING OFF CLOTHING</a:t>
            </a:r>
          </a:p>
          <a:p>
            <a:pPr>
              <a:lnSpc>
                <a:spcPct val="90000"/>
              </a:lnSpc>
            </a:pPr>
            <a:r>
              <a:rPr lang="en-US" sz="1200"/>
              <a:t>CANNOT BRUSH TEEETH OR DRY HANDS</a:t>
            </a:r>
          </a:p>
          <a:p>
            <a:pPr>
              <a:lnSpc>
                <a:spcPct val="90000"/>
              </a:lnSpc>
            </a:pPr>
            <a:endParaRPr lang="en-US" sz="1200"/>
          </a:p>
          <a:p>
            <a:pPr>
              <a:lnSpc>
                <a:spcPct val="90000"/>
              </a:lnSpc>
              <a:buFontTx/>
              <a:buNone/>
            </a:pPr>
            <a:endParaRPr lang="en-US" sz="1200"/>
          </a:p>
          <a:p>
            <a:pPr>
              <a:lnSpc>
                <a:spcPct val="90000"/>
              </a:lnSpc>
              <a:buFontTx/>
              <a:buNone/>
            </a:pPr>
            <a:endParaRPr lang="en-US" sz="1200"/>
          </a:p>
          <a:p>
            <a:pPr>
              <a:lnSpc>
                <a:spcPct val="90000"/>
              </a:lnSpc>
            </a:pPr>
            <a:endParaRPr lang="en-US" sz="1200"/>
          </a:p>
        </p:txBody>
      </p:sp>
      <p:pic>
        <p:nvPicPr>
          <p:cNvPr id="22532" name="Picture 4" descr="I:\Program Files\Microsoft Office\Clipart\homeanim\ag00345_.gif"/>
          <p:cNvPicPr>
            <a:picLocks noChangeAspect="1" noChangeArrowheads="1" noCrop="1"/>
          </p:cNvPicPr>
          <p:nvPr/>
        </p:nvPicPr>
        <p:blipFill>
          <a:blip r:embed="rId2" cstate="print"/>
          <a:srcRect/>
          <a:stretch>
            <a:fillRect/>
          </a:stretch>
        </p:blipFill>
        <p:spPr bwMode="auto">
          <a:xfrm>
            <a:off x="152400" y="152400"/>
            <a:ext cx="1143000" cy="1062038"/>
          </a:xfrm>
          <a:prstGeom prst="rect">
            <a:avLst/>
          </a:prstGeom>
          <a:noFill/>
        </p:spPr>
      </p:pic>
      <p:pic>
        <p:nvPicPr>
          <p:cNvPr id="22533" name="Picture 5" descr="I:\Program Files\Microsoft Office\Clipart\corpmm\motion\ag00595_.gif"/>
          <p:cNvPicPr>
            <a:picLocks noChangeAspect="1" noChangeArrowheads="1" noCrop="1"/>
          </p:cNvPicPr>
          <p:nvPr/>
        </p:nvPicPr>
        <p:blipFill>
          <a:blip r:embed="rId3" cstate="print"/>
          <a:srcRect/>
          <a:stretch>
            <a:fillRect/>
          </a:stretch>
        </p:blipFill>
        <p:spPr bwMode="auto">
          <a:xfrm>
            <a:off x="7772400" y="914400"/>
            <a:ext cx="1154113" cy="1200150"/>
          </a:xfrm>
          <a:prstGeom prst="rect">
            <a:avLst/>
          </a:prstGeom>
          <a:noFill/>
        </p:spPr>
      </p:pic>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304800"/>
            <a:ext cx="7772400" cy="1295400"/>
          </a:xfrm>
        </p:spPr>
        <p:txBody>
          <a:bodyPr/>
          <a:lstStyle/>
          <a:p>
            <a:r>
              <a:rPr lang="en-US" sz="2400"/>
              <a:t>Stop Look and Assess: Reporting and Recording</a:t>
            </a:r>
            <a:br>
              <a:rPr lang="en-US" sz="2400"/>
            </a:br>
            <a:r>
              <a:rPr lang="en-US" sz="2400"/>
              <a:t> your child’s behavior</a:t>
            </a:r>
          </a:p>
        </p:txBody>
      </p:sp>
      <p:sp>
        <p:nvSpPr>
          <p:cNvPr id="23555" name="Rectangle 3"/>
          <p:cNvSpPr>
            <a:spLocks noGrp="1" noChangeArrowheads="1"/>
          </p:cNvSpPr>
          <p:nvPr>
            <p:ph sz="quarter" idx="1"/>
          </p:nvPr>
        </p:nvSpPr>
        <p:spPr/>
        <p:txBody>
          <a:bodyPr>
            <a:normAutofit lnSpcReduction="10000"/>
          </a:bodyPr>
          <a:lstStyle/>
          <a:p>
            <a:pPr marL="609600" indent="-609600">
              <a:lnSpc>
                <a:spcPct val="90000"/>
              </a:lnSpc>
              <a:buFontTx/>
              <a:buNone/>
            </a:pPr>
            <a:r>
              <a:rPr lang="en-US" sz="2000"/>
              <a:t>	If you think a child in your program has a problem it is time for you to do some scientific work.  You must be able to explain the behaviors that concern you in a concise and factual manner.  </a:t>
            </a:r>
            <a:r>
              <a:rPr lang="en-US" sz="2000" b="1"/>
              <a:t>Start by asking the following questions:</a:t>
            </a:r>
          </a:p>
          <a:p>
            <a:pPr marL="609600" indent="-609600">
              <a:lnSpc>
                <a:spcPct val="90000"/>
              </a:lnSpc>
            </a:pPr>
            <a:r>
              <a:rPr lang="en-US" sz="2000" b="1"/>
              <a:t>Where</a:t>
            </a:r>
            <a:r>
              <a:rPr lang="en-US" sz="2000"/>
              <a:t> do I see this behavior?</a:t>
            </a:r>
          </a:p>
          <a:p>
            <a:pPr marL="609600" indent="-609600">
              <a:lnSpc>
                <a:spcPct val="90000"/>
              </a:lnSpc>
            </a:pPr>
            <a:r>
              <a:rPr lang="en-US" sz="2000" b="1"/>
              <a:t>When </a:t>
            </a:r>
            <a:r>
              <a:rPr lang="en-US" sz="2000"/>
              <a:t>does this behavior occur?</a:t>
            </a:r>
          </a:p>
          <a:p>
            <a:pPr marL="609600" indent="-609600">
              <a:lnSpc>
                <a:spcPct val="90000"/>
              </a:lnSpc>
            </a:pPr>
            <a:r>
              <a:rPr lang="en-US" sz="2000" b="1"/>
              <a:t>How often </a:t>
            </a:r>
            <a:r>
              <a:rPr lang="en-US" sz="2000"/>
              <a:t>does this behavior occur?</a:t>
            </a:r>
          </a:p>
          <a:p>
            <a:pPr marL="609600" indent="-609600">
              <a:lnSpc>
                <a:spcPct val="90000"/>
              </a:lnSpc>
            </a:pPr>
            <a:r>
              <a:rPr lang="en-US" sz="2000" b="1"/>
              <a:t>How long </a:t>
            </a:r>
            <a:r>
              <a:rPr lang="en-US" sz="2000"/>
              <a:t>have you observed this behavior?</a:t>
            </a:r>
          </a:p>
          <a:p>
            <a:pPr marL="609600" indent="-609600">
              <a:lnSpc>
                <a:spcPct val="90000"/>
              </a:lnSpc>
              <a:buFontTx/>
              <a:buNone/>
            </a:pPr>
            <a:r>
              <a:rPr lang="en-US" sz="2000"/>
              <a:t>	Remember you need to look at the behavior over time. Write down your observations</a:t>
            </a:r>
            <a:r>
              <a:rPr lang="en-US" sz="2000" b="1"/>
              <a:t> </a:t>
            </a:r>
            <a:r>
              <a:rPr lang="en-US" sz="2000"/>
              <a:t>noting the time and date the behavior is observed.  Once you have done this over several weeks you should have a clear picture of the child’s behavior.</a:t>
            </a:r>
          </a:p>
          <a:p>
            <a:pPr marL="609600" indent="-609600">
              <a:lnSpc>
                <a:spcPct val="90000"/>
              </a:lnSpc>
            </a:pPr>
            <a:r>
              <a:rPr lang="en-US" sz="2000" b="1"/>
              <a:t>Don’t forget to talk to the parents about any changes occurring at home.  </a:t>
            </a:r>
          </a:p>
          <a:p>
            <a:pPr marL="609600" indent="-609600">
              <a:lnSpc>
                <a:spcPct val="90000"/>
              </a:lnSpc>
              <a:buFontTx/>
              <a:buNone/>
            </a:pPr>
            <a:r>
              <a:rPr lang="en-US" sz="2000"/>
              <a:t>	</a:t>
            </a:r>
          </a:p>
          <a:p>
            <a:pPr marL="609600" indent="-609600">
              <a:lnSpc>
                <a:spcPct val="90000"/>
              </a:lnSpc>
              <a:buFontTx/>
              <a:buNone/>
            </a:pPr>
            <a:endParaRPr lang="en-US" sz="2000"/>
          </a:p>
          <a:p>
            <a:pPr marL="609600" indent="-609600">
              <a:lnSpc>
                <a:spcPct val="90000"/>
              </a:lnSpc>
              <a:buFontTx/>
              <a:buNone/>
            </a:pPr>
            <a:endParaRPr lang="en-US" sz="2000"/>
          </a:p>
        </p:txBody>
      </p:sp>
      <p:pic>
        <p:nvPicPr>
          <p:cNvPr id="23556" name="Picture 4" descr="C:\Program Files\Microsoft Office\Clipart\corpmm\motion\ag00595_.gif"/>
          <p:cNvPicPr>
            <a:picLocks noChangeAspect="1" noChangeArrowheads="1" noCrop="1"/>
          </p:cNvPicPr>
          <p:nvPr/>
        </p:nvPicPr>
        <p:blipFill>
          <a:blip r:embed="rId2" cstate="print"/>
          <a:srcRect/>
          <a:stretch>
            <a:fillRect/>
          </a:stretch>
        </p:blipFill>
        <p:spPr bwMode="auto">
          <a:xfrm>
            <a:off x="457200" y="228600"/>
            <a:ext cx="714375" cy="742950"/>
          </a:xfrm>
          <a:prstGeom prst="rect">
            <a:avLst/>
          </a:prstGeom>
          <a:noFill/>
        </p:spPr>
      </p:pic>
      <p:pic>
        <p:nvPicPr>
          <p:cNvPr id="23557" name="Picture 5" descr="C:\Program Files\Microsoft Office\Clipart\homeanim\ag00218_.gif"/>
          <p:cNvPicPr>
            <a:picLocks noChangeAspect="1" noChangeArrowheads="1" noCrop="1"/>
          </p:cNvPicPr>
          <p:nvPr/>
        </p:nvPicPr>
        <p:blipFill>
          <a:blip r:embed="rId3" cstate="print"/>
          <a:srcRect/>
          <a:stretch>
            <a:fillRect/>
          </a:stretch>
        </p:blipFill>
        <p:spPr bwMode="auto">
          <a:xfrm>
            <a:off x="6400800" y="2819400"/>
            <a:ext cx="960438" cy="735013"/>
          </a:xfrm>
          <a:prstGeom prst="rect">
            <a:avLst/>
          </a:prstGeom>
          <a:noFill/>
        </p:spPr>
      </p:pic>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Is this normal</a:t>
            </a:r>
            <a:endParaRPr lang="en-US" dirty="0"/>
          </a:p>
        </p:txBody>
      </p:sp>
      <p:sp>
        <p:nvSpPr>
          <p:cNvPr id="6" name="Content Placeholder 5"/>
          <p:cNvSpPr>
            <a:spLocks noGrp="1"/>
          </p:cNvSpPr>
          <p:nvPr>
            <p:ph sz="quarter" idx="1"/>
          </p:nvPr>
        </p:nvSpPr>
        <p:spPr/>
        <p:txBody>
          <a:bodyPr/>
          <a:lstStyle/>
          <a:p>
            <a:pPr>
              <a:buNone/>
            </a:pPr>
            <a:r>
              <a:rPr lang="en-US" dirty="0" smtClean="0"/>
              <a:t>Let’s take a look at a few vignettes which describe a child’s behavior.  As a group decide what course of action you will take based on the information that you have been given. </a:t>
            </a:r>
            <a:endParaRPr lang="en-US" dirty="0"/>
          </a:p>
        </p:txBody>
      </p:sp>
      <p:pic>
        <p:nvPicPr>
          <p:cNvPr id="1027" name="Picture 3" descr="C:\Documents and Settings\Marsha\Local Settings\Temporary Internet Files\Content.IE5\OVY8R8LX\MC900297565[1].wmf"/>
          <p:cNvPicPr>
            <a:picLocks noChangeAspect="1" noChangeArrowheads="1"/>
          </p:cNvPicPr>
          <p:nvPr/>
        </p:nvPicPr>
        <p:blipFill>
          <a:blip r:embed="rId2" cstate="print"/>
          <a:srcRect/>
          <a:stretch>
            <a:fillRect/>
          </a:stretch>
        </p:blipFill>
        <p:spPr bwMode="auto">
          <a:xfrm>
            <a:off x="2895600" y="4114800"/>
            <a:ext cx="3048000" cy="1951951"/>
          </a:xfrm>
          <a:prstGeom prst="rect">
            <a:avLst/>
          </a:prstGeom>
          <a:noFill/>
        </p:spPr>
      </p:pic>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Observing and Recording Behavior</a:t>
            </a:r>
            <a:endParaRPr lang="en-US" dirty="0"/>
          </a:p>
        </p:txBody>
      </p:sp>
      <p:sp>
        <p:nvSpPr>
          <p:cNvPr id="3" name="Content Placeholder 2"/>
          <p:cNvSpPr>
            <a:spLocks noGrp="1"/>
          </p:cNvSpPr>
          <p:nvPr>
            <p:ph sz="quarter" idx="1"/>
          </p:nvPr>
        </p:nvSpPr>
        <p:spPr/>
        <p:txBody>
          <a:bodyPr>
            <a:normAutofit lnSpcReduction="10000"/>
          </a:bodyPr>
          <a:lstStyle/>
          <a:p>
            <a:pPr>
              <a:buNone/>
            </a:pPr>
            <a:r>
              <a:rPr lang="en-US" sz="2000" dirty="0" smtClean="0"/>
              <a:t>It is very important to accurately describe the behavior of the children in your care.  Think of it as painting a behavioral picture.  You will need to have a good set of documentation to help you explain the behaviors to the parents and potential evaluators of the child you have concerns about. </a:t>
            </a:r>
          </a:p>
          <a:p>
            <a:pPr>
              <a:buNone/>
            </a:pPr>
            <a:r>
              <a:rPr lang="en-US" sz="2000" dirty="0" smtClean="0"/>
              <a:t>Keep in mind the following points:</a:t>
            </a:r>
          </a:p>
          <a:p>
            <a:r>
              <a:rPr lang="en-US" sz="2000" dirty="0" smtClean="0"/>
              <a:t>Good documentation provides and ongoing record of development</a:t>
            </a:r>
          </a:p>
          <a:p>
            <a:r>
              <a:rPr lang="en-US" sz="2000" dirty="0" smtClean="0"/>
              <a:t> Documentation serves as a way to chart progress and development to help refine and strengthen your curriculum.</a:t>
            </a:r>
          </a:p>
          <a:p>
            <a:r>
              <a:rPr lang="en-US" sz="2000" dirty="0" smtClean="0"/>
              <a:t>Good documentation can help someone outside the setting gain an understanding of the child within the context o your setting.</a:t>
            </a:r>
          </a:p>
          <a:p>
            <a:r>
              <a:rPr lang="en-US" sz="2000" dirty="0" smtClean="0"/>
              <a:t>Good documentation helps when engaging in essential conversations about behavior and development with parents. </a:t>
            </a:r>
          </a:p>
          <a:p>
            <a:pPr>
              <a:buNone/>
            </a:pPr>
            <a:endParaRPr lang="en-US" sz="2000" dirty="0"/>
          </a:p>
        </p:txBody>
      </p:sp>
      <p:pic>
        <p:nvPicPr>
          <p:cNvPr id="2050" name="Picture 2" descr="C:\Documents and Settings\Marsha\Local Settings\Temporary Internet Files\Content.IE5\HCAA1ZL8\MP900049596[1].jpg"/>
          <p:cNvPicPr>
            <a:picLocks noChangeAspect="1" noChangeArrowheads="1"/>
          </p:cNvPicPr>
          <p:nvPr/>
        </p:nvPicPr>
        <p:blipFill>
          <a:blip r:embed="rId2" cstate="print"/>
          <a:srcRect/>
          <a:stretch>
            <a:fillRect/>
          </a:stretch>
        </p:blipFill>
        <p:spPr bwMode="auto">
          <a:xfrm>
            <a:off x="7086600" y="5410200"/>
            <a:ext cx="1447800" cy="967613"/>
          </a:xfrm>
          <a:prstGeom prst="rect">
            <a:avLst/>
          </a:prstGeom>
          <a:noFill/>
        </p:spPr>
      </p:pic>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467600" cy="655638"/>
          </a:xfrm>
        </p:spPr>
        <p:txBody>
          <a:bodyPr/>
          <a:lstStyle/>
          <a:p>
            <a:pPr algn="ctr"/>
            <a:r>
              <a:rPr lang="en-US" dirty="0" smtClean="0"/>
              <a:t>Painting Behavioral Pictures</a:t>
            </a:r>
            <a:endParaRPr lang="en-US" dirty="0"/>
          </a:p>
        </p:txBody>
      </p:sp>
      <p:sp>
        <p:nvSpPr>
          <p:cNvPr id="3" name="Content Placeholder 2"/>
          <p:cNvSpPr>
            <a:spLocks noGrp="1"/>
          </p:cNvSpPr>
          <p:nvPr>
            <p:ph sz="quarter" idx="1"/>
          </p:nvPr>
        </p:nvSpPr>
        <p:spPr>
          <a:xfrm>
            <a:off x="457200" y="990600"/>
            <a:ext cx="7467600" cy="5483352"/>
          </a:xfrm>
        </p:spPr>
        <p:txBody>
          <a:bodyPr>
            <a:normAutofit/>
          </a:bodyPr>
          <a:lstStyle/>
          <a:p>
            <a:pPr lvl="0">
              <a:buNone/>
            </a:pPr>
            <a:r>
              <a:rPr lang="en-US" sz="1400" b="1" dirty="0" smtClean="0">
                <a:latin typeface="Calibri" pitchFamily="34" charset="0"/>
              </a:rPr>
              <a:t>Good documentation paints a picture of a child’s behavior.  There are times when your documentation is the only information an evaluator has of how a child functions in your setting.  The following are examples of types of documentation.</a:t>
            </a:r>
          </a:p>
          <a:p>
            <a:pPr lvl="0"/>
            <a:r>
              <a:rPr lang="en-US" sz="1400" b="1" dirty="0" smtClean="0">
                <a:latin typeface="Calibri" pitchFamily="34" charset="0"/>
              </a:rPr>
              <a:t>anecdotal record</a:t>
            </a:r>
            <a:r>
              <a:rPr lang="en-US" sz="1400" dirty="0" smtClean="0">
                <a:latin typeface="Calibri" pitchFamily="34" charset="0"/>
              </a:rPr>
              <a:t>  A documentation method that briefly describes an activity, a snatch of conversation, a chant, and so on.  Anecdotal records can be based on reflection or written on the spot.</a:t>
            </a:r>
          </a:p>
          <a:p>
            <a:pPr lvl="0"/>
            <a:r>
              <a:rPr lang="en-US" sz="1400" b="1" dirty="0" smtClean="0">
                <a:latin typeface="Calibri" pitchFamily="34" charset="0"/>
              </a:rPr>
              <a:t>authentic assessment</a:t>
            </a:r>
            <a:r>
              <a:rPr lang="en-US" sz="1400" dirty="0" smtClean="0">
                <a:latin typeface="Calibri" pitchFamily="34" charset="0"/>
              </a:rPr>
              <a:t> :A method of assessing children according to what they know, can do, and are interested in, which can then be applied to ongoing curriculum planning. Authentic assessment avoids comparing children to a norm or grading them. It also avoids standardized testing, which measures isolated skills and bits of knowledge out of context.</a:t>
            </a:r>
          </a:p>
          <a:p>
            <a:pPr lvl="0"/>
            <a:r>
              <a:rPr lang="en-US" sz="1400" b="1" dirty="0" smtClean="0">
                <a:latin typeface="Calibri" pitchFamily="34" charset="0"/>
              </a:rPr>
              <a:t>developmental checklist </a:t>
            </a:r>
            <a:r>
              <a:rPr lang="en-US" sz="1400" dirty="0" smtClean="0">
                <a:latin typeface="Calibri" pitchFamily="34" charset="0"/>
              </a:rPr>
              <a:t>:A method of documenting and assessing a child's development. A developmental checklist might be broken down into specific categories, such as physical, psychomotor, cognitive, social-emotional, and language.</a:t>
            </a:r>
          </a:p>
          <a:p>
            <a:pPr lvl="0"/>
            <a:r>
              <a:rPr lang="en-US" sz="1400" b="1" dirty="0" smtClean="0">
                <a:latin typeface="Calibri" pitchFamily="34" charset="0"/>
              </a:rPr>
              <a:t>environmental checklist :</a:t>
            </a:r>
            <a:r>
              <a:rPr lang="en-US" sz="1400" dirty="0" smtClean="0">
                <a:latin typeface="Calibri" pitchFamily="34" charset="0"/>
              </a:rPr>
              <a:t>A method of documenting the setup and/or use of the environment in an early childhood program. An environmental checklist can be used to assess a specific child's use of the environment, or it can be used to assess the effectiveness of the setup itself.</a:t>
            </a:r>
          </a:p>
          <a:p>
            <a:pPr lvl="0"/>
            <a:r>
              <a:rPr lang="en-US" sz="1400" b="1" dirty="0" smtClean="0">
                <a:latin typeface="Calibri" pitchFamily="34" charset="0"/>
              </a:rPr>
              <a:t>incidents reports:</a:t>
            </a:r>
            <a:r>
              <a:rPr lang="en-US" sz="1400" dirty="0" smtClean="0">
                <a:latin typeface="Calibri" pitchFamily="34" charset="0"/>
              </a:rPr>
              <a:t> A method of documenting a particular type of repeated occurrence from beginning to finish. Sometimes called "event sampling," incidents reports focus on one of a variety of behaviors, such as aggressive incidents or parent-child separations.</a:t>
            </a:r>
          </a:p>
          <a:p>
            <a:pPr lvl="0">
              <a:buNone/>
            </a:pPr>
            <a:endParaRPr lang="en-US" sz="1400" dirty="0" smtClean="0">
              <a:latin typeface="Calibri" pitchFamily="34" charset="0"/>
            </a:endParaRPr>
          </a:p>
          <a:p>
            <a:r>
              <a:rPr lang="en-US" sz="900" b="1" dirty="0" smtClean="0">
                <a:latin typeface="Calibri" pitchFamily="34" charset="0"/>
              </a:rPr>
              <a:t>Adapted from </a:t>
            </a:r>
            <a:r>
              <a:rPr lang="en-US" sz="900" b="1" u="sng" dirty="0" smtClean="0">
                <a:latin typeface="Calibri" pitchFamily="34" charset="0"/>
              </a:rPr>
              <a:t>Foundations of Early Childhood Education </a:t>
            </a:r>
            <a:r>
              <a:rPr lang="en-US" sz="900" b="1" dirty="0" smtClean="0">
                <a:latin typeface="Calibri" pitchFamily="34" charset="0"/>
              </a:rPr>
              <a:t>by Janet Gonzalez-Mena . McGraw-Hill 2003  http://highered.mcgraw-hill.co</a:t>
            </a:r>
            <a:endParaRPr lang="en-US" sz="900" dirty="0" smtClean="0">
              <a:latin typeface="Calibri" pitchFamily="34" charset="0"/>
            </a:endParaRPr>
          </a:p>
          <a:p>
            <a:pPr>
              <a:buNone/>
            </a:pPr>
            <a:r>
              <a:rPr lang="en-US" sz="900" dirty="0" smtClean="0">
                <a:latin typeface="Calibri" pitchFamily="34" charset="0"/>
              </a:rPr>
              <a:t> </a:t>
            </a:r>
          </a:p>
          <a:p>
            <a:pPr>
              <a:buNone/>
            </a:pPr>
            <a:endParaRPr lang="en-US" sz="1400" dirty="0">
              <a:latin typeface="Calibri" pitchFamily="34" charset="0"/>
            </a:endParaRPr>
          </a:p>
        </p:txBody>
      </p:sp>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libri" pitchFamily="34" charset="0"/>
              </a:rPr>
              <a:t>More Types of Documentation</a:t>
            </a:r>
            <a:endParaRPr lang="en-US" dirty="0">
              <a:latin typeface="Calibri" pitchFamily="34" charset="0"/>
            </a:endParaRPr>
          </a:p>
        </p:txBody>
      </p:sp>
      <p:sp>
        <p:nvSpPr>
          <p:cNvPr id="3" name="Content Placeholder 2"/>
          <p:cNvSpPr>
            <a:spLocks noGrp="1"/>
          </p:cNvSpPr>
          <p:nvPr>
            <p:ph sz="quarter" idx="1"/>
          </p:nvPr>
        </p:nvSpPr>
        <p:spPr/>
        <p:txBody>
          <a:bodyPr>
            <a:normAutofit fontScale="62500" lnSpcReduction="20000"/>
          </a:bodyPr>
          <a:lstStyle/>
          <a:p>
            <a:pPr lvl="0"/>
            <a:endParaRPr lang="en-US" b="1" dirty="0" smtClean="0">
              <a:latin typeface="Calibri" pitchFamily="34" charset="0"/>
            </a:endParaRPr>
          </a:p>
          <a:p>
            <a:pPr lvl="0"/>
            <a:endParaRPr lang="en-US" b="1" dirty="0" smtClean="0">
              <a:latin typeface="Calibri" pitchFamily="34" charset="0"/>
            </a:endParaRPr>
          </a:p>
          <a:p>
            <a:pPr lvl="0"/>
            <a:r>
              <a:rPr lang="en-US" b="1" dirty="0" smtClean="0">
                <a:latin typeface="Calibri" pitchFamily="34" charset="0"/>
              </a:rPr>
              <a:t>mapping : </a:t>
            </a:r>
            <a:r>
              <a:rPr lang="en-US" dirty="0" smtClean="0">
                <a:latin typeface="Calibri" pitchFamily="34" charset="0"/>
              </a:rPr>
              <a:t>A method of documenting how a specific child functions in the early childhood environment. Using a map of a room or area, the recorder plots the path of the child and records such activities as interactions with other children or with adults. Start and end points are notated as well as the duration of the observation. Mappings can also be used to assess the use and effectiveness of the environment itself.</a:t>
            </a:r>
          </a:p>
          <a:p>
            <a:pPr lvl="0"/>
            <a:r>
              <a:rPr lang="en-US" b="1" dirty="0" smtClean="0">
                <a:latin typeface="Calibri" pitchFamily="34" charset="0"/>
              </a:rPr>
              <a:t>portfolio : </a:t>
            </a:r>
            <a:r>
              <a:rPr lang="en-US" dirty="0" smtClean="0">
                <a:latin typeface="Calibri" pitchFamily="34" charset="0"/>
              </a:rPr>
              <a:t>One of the tools of authentic assessment. Portfolios are collections of samples of children's work; they assess both process and product. Teachers, children, and parents can all contribute to portfolios in order to broaden the assessment to reflect developmental progress in the home as well as the early childhood setting.</a:t>
            </a:r>
          </a:p>
          <a:p>
            <a:pPr lvl="0"/>
            <a:r>
              <a:rPr lang="en-US" b="1" dirty="0" smtClean="0">
                <a:latin typeface="Calibri" pitchFamily="34" charset="0"/>
              </a:rPr>
              <a:t>running record observation</a:t>
            </a:r>
            <a:r>
              <a:rPr lang="en-US" dirty="0" smtClean="0">
                <a:latin typeface="Calibri" pitchFamily="34" charset="0"/>
              </a:rPr>
              <a:t> :A method of documenting that gives a blow-by-blow, objective, written description of what is happening while it is happening. A running record can include adult interpretations about the meaning of the observed behaviors, but it must separate objective data from subjective comments.</a:t>
            </a:r>
          </a:p>
          <a:p>
            <a:pPr lvl="0"/>
            <a:r>
              <a:rPr lang="en-US" b="1" dirty="0" smtClean="0">
                <a:latin typeface="Calibri" pitchFamily="34" charset="0"/>
              </a:rPr>
              <a:t>time sample</a:t>
            </a:r>
            <a:r>
              <a:rPr lang="en-US" dirty="0" smtClean="0">
                <a:latin typeface="Calibri" pitchFamily="34" charset="0"/>
              </a:rPr>
              <a:t> A documentation technique that involves collecting samples of targeted behaviors of small groups of children within a specific time frame as a way to learn about individual and group patterns.</a:t>
            </a:r>
          </a:p>
          <a:p>
            <a:pPr>
              <a:buNone/>
            </a:pPr>
            <a:endParaRPr lang="en-US" b="1" dirty="0" smtClean="0">
              <a:latin typeface="Calibri" pitchFamily="34" charset="0"/>
            </a:endParaRPr>
          </a:p>
          <a:p>
            <a:pPr>
              <a:buNone/>
            </a:pPr>
            <a:r>
              <a:rPr lang="en-US" sz="1400" b="1" dirty="0" smtClean="0">
                <a:latin typeface="Calibri" pitchFamily="34" charset="0"/>
              </a:rPr>
              <a:t>	Adapted from </a:t>
            </a:r>
            <a:r>
              <a:rPr lang="en-US" sz="1400" b="1" u="sng" dirty="0" smtClean="0">
                <a:latin typeface="Calibri" pitchFamily="34" charset="0"/>
              </a:rPr>
              <a:t>Foundations of Early Childhood Education </a:t>
            </a:r>
            <a:r>
              <a:rPr lang="en-US" sz="1400" b="1" dirty="0" smtClean="0">
                <a:latin typeface="Calibri" pitchFamily="34" charset="0"/>
              </a:rPr>
              <a:t>by Janet Gonzalez-Mena . McGraw-Hill 2003  http://highered.mcgraw-hill.co</a:t>
            </a:r>
            <a:endParaRPr lang="en-US" sz="1400" dirty="0" smtClean="0">
              <a:latin typeface="Calibri" pitchFamily="34" charset="0"/>
            </a:endParaRPr>
          </a:p>
          <a:p>
            <a:pPr>
              <a:buNone/>
            </a:pPr>
            <a:r>
              <a:rPr lang="en-US" dirty="0" smtClean="0">
                <a:latin typeface="Calibri" pitchFamily="34" charset="0"/>
              </a:rPr>
              <a:t> </a:t>
            </a:r>
          </a:p>
          <a:p>
            <a:endParaRPr lang="en-US" dirty="0"/>
          </a:p>
        </p:txBody>
      </p:sp>
    </p:spTree>
  </p:cSld>
  <p:clrMapOvr>
    <a:masterClrMapping/>
  </p:clrMapOvr>
  <p:transition>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pPr algn="ctr"/>
            <a:r>
              <a:rPr lang="en-US" dirty="0" smtClean="0"/>
              <a:t>Anecdotal Records</a:t>
            </a:r>
            <a:endParaRPr lang="en-US" dirty="0"/>
          </a:p>
        </p:txBody>
      </p:sp>
      <p:sp>
        <p:nvSpPr>
          <p:cNvPr id="3" name="Content Placeholder 2"/>
          <p:cNvSpPr>
            <a:spLocks noGrp="1"/>
          </p:cNvSpPr>
          <p:nvPr>
            <p:ph sz="quarter" idx="1"/>
          </p:nvPr>
        </p:nvSpPr>
        <p:spPr>
          <a:xfrm>
            <a:off x="457200" y="1143000"/>
            <a:ext cx="7467600" cy="5029200"/>
          </a:xfrm>
        </p:spPr>
        <p:txBody>
          <a:bodyPr>
            <a:normAutofit fontScale="62500" lnSpcReduction="20000"/>
          </a:bodyPr>
          <a:lstStyle/>
          <a:p>
            <a:pPr>
              <a:buNone/>
            </a:pPr>
            <a:r>
              <a:rPr lang="en-US" dirty="0" smtClean="0"/>
              <a:t>The most common methods used for documenting children’s behavior are </a:t>
            </a:r>
            <a:r>
              <a:rPr lang="en-US" b="1" dirty="0" smtClean="0"/>
              <a:t>anecdotal records</a:t>
            </a:r>
            <a:r>
              <a:rPr lang="en-US" dirty="0" smtClean="0"/>
              <a:t>.  These serve as a starting point for understanding an individual child.  They can help chart progress over time or illustrate reoccurring behaviors.  Anecdotal records are the first step when trying to develop an individualized plan for a child.</a:t>
            </a:r>
          </a:p>
          <a:p>
            <a:pPr>
              <a:buNone/>
            </a:pPr>
            <a:r>
              <a:rPr lang="en-US" dirty="0" smtClean="0"/>
              <a:t> Keep the following points in mind as you begin to paint a picture of a child using anecdotal records:</a:t>
            </a:r>
          </a:p>
          <a:p>
            <a:pPr lvl="0"/>
            <a:r>
              <a:rPr lang="en-US" b="1" dirty="0" smtClean="0"/>
              <a:t>Record</a:t>
            </a:r>
            <a:r>
              <a:rPr lang="en-US" dirty="0" smtClean="0"/>
              <a:t> the </a:t>
            </a:r>
            <a:r>
              <a:rPr lang="en-US" b="1" dirty="0" smtClean="0"/>
              <a:t>date, time</a:t>
            </a:r>
            <a:r>
              <a:rPr lang="en-US" dirty="0" smtClean="0"/>
              <a:t> and </a:t>
            </a:r>
            <a:r>
              <a:rPr lang="en-US" b="1" dirty="0" smtClean="0"/>
              <a:t>name </a:t>
            </a:r>
            <a:r>
              <a:rPr lang="en-US" dirty="0" smtClean="0"/>
              <a:t>of person who is conducting the observation.</a:t>
            </a:r>
          </a:p>
          <a:p>
            <a:pPr lvl="0"/>
            <a:r>
              <a:rPr lang="en-US" b="1" dirty="0" smtClean="0"/>
              <a:t>Describe the setting</a:t>
            </a:r>
            <a:r>
              <a:rPr lang="en-US" dirty="0" smtClean="0"/>
              <a:t> including the physical environment, type of activity, and the people involved.  You may choose to use initials in place of names to protect the privacy of those not being directly observed. </a:t>
            </a:r>
          </a:p>
          <a:p>
            <a:pPr lvl="0"/>
            <a:r>
              <a:rPr lang="en-US" b="1" dirty="0" smtClean="0"/>
              <a:t>Documen</a:t>
            </a:r>
            <a:r>
              <a:rPr lang="en-US" dirty="0" smtClean="0"/>
              <a:t>t what you </a:t>
            </a:r>
            <a:r>
              <a:rPr lang="en-US" b="1" dirty="0" smtClean="0"/>
              <a:t>see and hear</a:t>
            </a:r>
            <a:r>
              <a:rPr lang="en-US" dirty="0" smtClean="0"/>
              <a:t>.  </a:t>
            </a:r>
          </a:p>
          <a:p>
            <a:pPr lvl="0"/>
            <a:r>
              <a:rPr lang="en-US" b="1" dirty="0" smtClean="0"/>
              <a:t>Use specific language</a:t>
            </a:r>
            <a:r>
              <a:rPr lang="en-US" dirty="0" smtClean="0"/>
              <a:t> for example “Ian built a tower using twenty blocks” or “Ian let out a high pitched scream when B knocked over the tower.”</a:t>
            </a:r>
          </a:p>
          <a:p>
            <a:pPr lvl="0"/>
            <a:r>
              <a:rPr lang="en-US" dirty="0" smtClean="0"/>
              <a:t>Do a </a:t>
            </a:r>
            <a:r>
              <a:rPr lang="en-US" b="1" dirty="0" smtClean="0"/>
              <a:t>series of observations</a:t>
            </a:r>
            <a:r>
              <a:rPr lang="en-US" dirty="0" smtClean="0"/>
              <a:t> </a:t>
            </a:r>
            <a:r>
              <a:rPr lang="en-US" b="1" dirty="0" smtClean="0"/>
              <a:t>over a period of time</a:t>
            </a:r>
            <a:r>
              <a:rPr lang="en-US" dirty="0" smtClean="0"/>
              <a:t>.  Documentation only paints an accurate picture if there are multiple samples done over a period of time. </a:t>
            </a:r>
          </a:p>
          <a:p>
            <a:pPr lvl="0"/>
            <a:r>
              <a:rPr lang="en-US" b="1" dirty="0" smtClean="0"/>
              <a:t>Resist the temptation to interpret what you see and hear</a:t>
            </a:r>
            <a:r>
              <a:rPr lang="en-US" dirty="0" smtClean="0"/>
              <a:t>.  That can be done in a separate document that distinguishes between what is factual information and what is your theory.</a:t>
            </a:r>
          </a:p>
          <a:p>
            <a:pPr lvl="0"/>
            <a:r>
              <a:rPr lang="en-US" b="1" dirty="0" smtClean="0"/>
              <a:t>Store records</a:t>
            </a:r>
            <a:r>
              <a:rPr lang="en-US" dirty="0" smtClean="0"/>
              <a:t> together in a </a:t>
            </a:r>
            <a:r>
              <a:rPr lang="en-US" b="1" dirty="0" smtClean="0"/>
              <a:t>secure place</a:t>
            </a:r>
            <a:r>
              <a:rPr lang="en-US" dirty="0" smtClean="0"/>
              <a:t> such as a notebook or file in a file cabinet.  These are confidential pieces of information and should be treated as such!   </a:t>
            </a:r>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r>
              <a:rPr lang="en-US" dirty="0" smtClean="0"/>
              <a:t>Opening Activity: “I </a:t>
            </a:r>
            <a:r>
              <a:rPr lang="en-US" dirty="0" err="1" smtClean="0"/>
              <a:t>Wanna</a:t>
            </a:r>
            <a:r>
              <a:rPr lang="en-US" dirty="0" smtClean="0"/>
              <a:t> Be”</a:t>
            </a:r>
            <a:endParaRPr lang="en-US" dirty="0"/>
          </a:p>
        </p:txBody>
      </p:sp>
      <p:sp>
        <p:nvSpPr>
          <p:cNvPr id="3" name="Content Placeholder 2"/>
          <p:cNvSpPr>
            <a:spLocks noGrp="1"/>
          </p:cNvSpPr>
          <p:nvPr>
            <p:ph sz="quarter" idx="1"/>
          </p:nvPr>
        </p:nvSpPr>
        <p:spPr>
          <a:xfrm>
            <a:off x="457200" y="1066800"/>
            <a:ext cx="7467600" cy="4343400"/>
          </a:xfrm>
        </p:spPr>
        <p:txBody>
          <a:bodyPr>
            <a:normAutofit/>
          </a:bodyPr>
          <a:lstStyle/>
          <a:p>
            <a:r>
              <a:rPr lang="en-US" dirty="0" smtClean="0">
                <a:latin typeface="Calibri" pitchFamily="34" charset="0"/>
              </a:rPr>
              <a:t>What kind of words describe what you felt watching this video?</a:t>
            </a:r>
          </a:p>
          <a:p>
            <a:pPr>
              <a:buNone/>
            </a:pPr>
            <a:r>
              <a:rPr lang="en-US" dirty="0" smtClean="0">
                <a:latin typeface="Calibri" pitchFamily="34" charset="0"/>
              </a:rPr>
              <a:t> </a:t>
            </a:r>
          </a:p>
          <a:p>
            <a:pPr>
              <a:buNone/>
            </a:pPr>
            <a:endParaRPr lang="en-US" dirty="0" smtClean="0">
              <a:latin typeface="Calibri" pitchFamily="34" charset="0"/>
            </a:endParaRPr>
          </a:p>
          <a:p>
            <a:r>
              <a:rPr lang="en-US" dirty="0" smtClean="0">
                <a:latin typeface="Calibri" pitchFamily="34" charset="0"/>
              </a:rPr>
              <a:t>Do you think it is possible for children with disabilities to fulfill their dreams?</a:t>
            </a:r>
          </a:p>
          <a:p>
            <a:pPr>
              <a:buNone/>
            </a:pPr>
            <a:endParaRPr lang="en-US" dirty="0" smtClean="0">
              <a:latin typeface="Calibri" pitchFamily="34" charset="0"/>
            </a:endParaRPr>
          </a:p>
          <a:p>
            <a:pPr>
              <a:buNone/>
            </a:pPr>
            <a:endParaRPr lang="en-US" dirty="0" smtClean="0">
              <a:latin typeface="Calibri" pitchFamily="34" charset="0"/>
            </a:endParaRPr>
          </a:p>
        </p:txBody>
      </p:sp>
    </p:spTree>
  </p:cSld>
  <p:clrMapOvr>
    <a:masterClrMapping/>
  </p:clrMapOvr>
  <p:transition>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libri" pitchFamily="34" charset="0"/>
              </a:rPr>
              <a:t>Classroom moments</a:t>
            </a:r>
            <a:endParaRPr lang="en-US" dirty="0">
              <a:latin typeface="Calibri" pitchFamily="34" charset="0"/>
            </a:endParaRPr>
          </a:p>
        </p:txBody>
      </p:sp>
      <p:sp>
        <p:nvSpPr>
          <p:cNvPr id="3" name="Content Placeholder 2"/>
          <p:cNvSpPr>
            <a:spLocks noGrp="1"/>
          </p:cNvSpPr>
          <p:nvPr>
            <p:ph sz="quarter" idx="1"/>
          </p:nvPr>
        </p:nvSpPr>
        <p:spPr/>
        <p:txBody>
          <a:bodyPr/>
          <a:lstStyle/>
          <a:p>
            <a:r>
              <a:rPr lang="en-US" dirty="0" smtClean="0">
                <a:latin typeface="Calibri" pitchFamily="34" charset="0"/>
              </a:rPr>
              <a:t>We will view the following vignettes and practice our observation and documentation skills.</a:t>
            </a:r>
          </a:p>
          <a:p>
            <a:r>
              <a:rPr lang="en-US" dirty="0" smtClean="0">
                <a:latin typeface="Calibri" pitchFamily="34" charset="0"/>
              </a:rPr>
              <a:t>Be prepared to share results with the whole group.</a:t>
            </a:r>
          </a:p>
          <a:p>
            <a:pPr>
              <a:buNone/>
            </a:pPr>
            <a:endParaRPr lang="en-US" dirty="0" smtClean="0">
              <a:latin typeface="Calibri" pitchFamily="34" charset="0"/>
            </a:endParaRPr>
          </a:p>
          <a:p>
            <a:pPr>
              <a:buNone/>
            </a:pPr>
            <a:r>
              <a:rPr lang="en-US" dirty="0" smtClean="0">
                <a:latin typeface="Calibri" pitchFamily="34" charset="0"/>
              </a:rPr>
              <a:t>Vignette 1: The Water Fountain</a:t>
            </a:r>
          </a:p>
          <a:p>
            <a:pPr>
              <a:buNone/>
            </a:pPr>
            <a:r>
              <a:rPr lang="en-US" dirty="0" smtClean="0">
                <a:latin typeface="Calibri" pitchFamily="34" charset="0"/>
              </a:rPr>
              <a:t>Vignette 2: The Oats Table</a:t>
            </a:r>
          </a:p>
          <a:p>
            <a:pPr>
              <a:buNone/>
            </a:pPr>
            <a:r>
              <a:rPr lang="en-US" dirty="0" smtClean="0">
                <a:latin typeface="Calibri" pitchFamily="34" charset="0"/>
              </a:rPr>
              <a:t>Vignette 3: Wandering</a:t>
            </a:r>
          </a:p>
          <a:p>
            <a:pPr>
              <a:buNone/>
            </a:pPr>
            <a:r>
              <a:rPr lang="en-US" dirty="0" smtClean="0">
                <a:latin typeface="Calibri" pitchFamily="34" charset="0"/>
              </a:rPr>
              <a:t>Vignette 4: Group Time Chaos</a:t>
            </a:r>
          </a:p>
          <a:p>
            <a:pPr>
              <a:buNone/>
            </a:pPr>
            <a:endParaRPr lang="en-US" dirty="0">
              <a:latin typeface="Calibri" pitchFamily="34" charset="0"/>
            </a:endParaRP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pPr algn="ctr"/>
            <a:r>
              <a:rPr lang="en-US" dirty="0" smtClean="0"/>
              <a:t>Sharing Information </a:t>
            </a:r>
            <a:endParaRPr lang="en-US" dirty="0"/>
          </a:p>
        </p:txBody>
      </p:sp>
      <p:sp>
        <p:nvSpPr>
          <p:cNvPr id="3" name="Content Placeholder 2"/>
          <p:cNvSpPr>
            <a:spLocks noGrp="1"/>
          </p:cNvSpPr>
          <p:nvPr>
            <p:ph sz="quarter" idx="1"/>
          </p:nvPr>
        </p:nvSpPr>
        <p:spPr>
          <a:xfrm>
            <a:off x="457200" y="1143000"/>
            <a:ext cx="7467600" cy="5330952"/>
          </a:xfrm>
        </p:spPr>
        <p:txBody>
          <a:bodyPr>
            <a:normAutofit fontScale="62500" lnSpcReduction="20000"/>
          </a:bodyPr>
          <a:lstStyle/>
          <a:p>
            <a:endParaRPr lang="en-US" dirty="0" smtClean="0"/>
          </a:p>
          <a:p>
            <a:r>
              <a:rPr lang="en-US" dirty="0" smtClean="0"/>
              <a:t>It is very important to </a:t>
            </a:r>
            <a:r>
              <a:rPr lang="en-US" b="1" dirty="0" smtClean="0"/>
              <a:t>keep your records organized in a logical manner</a:t>
            </a:r>
            <a:r>
              <a:rPr lang="en-US" dirty="0" smtClean="0"/>
              <a:t>.  There are many instances when you will want to share this information with the child’s parents and/or other professionals involved in the child’s life. </a:t>
            </a:r>
          </a:p>
          <a:p>
            <a:r>
              <a:rPr lang="en-US" dirty="0" smtClean="0"/>
              <a:t> Be sure to have the parent’s sign a form giving you permission to share this information with anyone outside your program.  This form is called a </a:t>
            </a:r>
            <a:r>
              <a:rPr lang="en-US" b="1" dirty="0" smtClean="0"/>
              <a:t>Release of Information.</a:t>
            </a:r>
            <a:r>
              <a:rPr lang="en-US" dirty="0" smtClean="0"/>
              <a:t>  Often when a child is referred to an outside agency such as the local public school or a private practitioner you will need the parent to complete this form.  Ask the parents to sign a form with the outside agency, which gives them permission to share information with your program.</a:t>
            </a:r>
          </a:p>
          <a:p>
            <a:pPr>
              <a:buNone/>
            </a:pPr>
            <a:endParaRPr lang="en-US" dirty="0" smtClean="0"/>
          </a:p>
          <a:p>
            <a:r>
              <a:rPr lang="en-US" b="1" dirty="0" smtClean="0"/>
              <a:t>Anecdotal records </a:t>
            </a:r>
            <a:r>
              <a:rPr lang="en-US" dirty="0" smtClean="0"/>
              <a:t>can be </a:t>
            </a:r>
            <a:r>
              <a:rPr lang="en-US" b="1" dirty="0" smtClean="0"/>
              <a:t>useful when talking with parents </a:t>
            </a:r>
            <a:r>
              <a:rPr lang="en-US" dirty="0" smtClean="0"/>
              <a:t>about a variety of things.  It is often helpful to </a:t>
            </a:r>
            <a:r>
              <a:rPr lang="en-US" b="1" dirty="0" smtClean="0"/>
              <a:t>develop a bulleted list of the issues/behaviors </a:t>
            </a:r>
            <a:r>
              <a:rPr lang="en-US" dirty="0" smtClean="0"/>
              <a:t>you would like to discuss with the parent; pulling the information from your records and organizing it chronological order.  This can help show the parents how a behavior occurs over time.  This can be helpful to the parent if they need to communicate this concern with an outside agency.  Good record keeping can help illustrate a child’s behavior and show the pattern over time.  This helps keep discussions based on facts as opposed to opinions.</a:t>
            </a:r>
          </a:p>
          <a:p>
            <a:endParaRPr lang="en-US" dirty="0" smtClean="0"/>
          </a:p>
          <a:p>
            <a:r>
              <a:rPr lang="en-US" dirty="0" smtClean="0"/>
              <a:t>There are </a:t>
            </a:r>
            <a:r>
              <a:rPr lang="en-US" b="1" dirty="0" smtClean="0"/>
              <a:t>certain circumstances</a:t>
            </a:r>
            <a:r>
              <a:rPr lang="en-US" dirty="0" smtClean="0"/>
              <a:t>, which may result in </a:t>
            </a:r>
            <a:r>
              <a:rPr lang="en-US" b="1" dirty="0" smtClean="0"/>
              <a:t>your records being subpoenaed for use in a court case</a:t>
            </a:r>
            <a:r>
              <a:rPr lang="en-US" dirty="0" smtClean="0"/>
              <a:t>.  Although this is rare, it is important that </a:t>
            </a:r>
            <a:r>
              <a:rPr lang="en-US" b="1" dirty="0" smtClean="0"/>
              <a:t>records are factual and professional.  </a:t>
            </a:r>
          </a:p>
          <a:p>
            <a:r>
              <a:rPr lang="en-US" b="1" dirty="0" smtClean="0"/>
              <a:t> </a:t>
            </a:r>
          </a:p>
          <a:p>
            <a:endParaRPr lang="en-US" dirty="0"/>
          </a:p>
        </p:txBody>
      </p:sp>
    </p:spTree>
  </p:cSld>
  <p:clrMapOvr>
    <a:masterClrMapping/>
  </p:clrMapOvr>
  <p:transition>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33400" y="152400"/>
            <a:ext cx="7772400" cy="1143000"/>
          </a:xfrm>
        </p:spPr>
        <p:txBody>
          <a:bodyPr/>
          <a:lstStyle/>
          <a:p>
            <a:r>
              <a:rPr lang="en-US" sz="2800"/>
              <a:t>Talking to Parents: Essential Conversations</a:t>
            </a:r>
          </a:p>
        </p:txBody>
      </p:sp>
      <p:sp>
        <p:nvSpPr>
          <p:cNvPr id="30723" name="Rectangle 3"/>
          <p:cNvSpPr>
            <a:spLocks noGrp="1" noChangeArrowheads="1"/>
          </p:cNvSpPr>
          <p:nvPr>
            <p:ph sz="quarter" idx="1"/>
          </p:nvPr>
        </p:nvSpPr>
        <p:spPr>
          <a:xfrm>
            <a:off x="685800" y="1219200"/>
            <a:ext cx="7772400" cy="5257800"/>
          </a:xfrm>
        </p:spPr>
        <p:txBody>
          <a:bodyPr>
            <a:normAutofit fontScale="92500"/>
          </a:bodyPr>
          <a:lstStyle/>
          <a:p>
            <a:pPr>
              <a:buFontTx/>
              <a:buNone/>
            </a:pPr>
            <a:r>
              <a:rPr lang="en-US" sz="2400"/>
              <a:t>Telling a parent you think their child has a problem can be difficult.  Keep in mind the following points :</a:t>
            </a:r>
          </a:p>
          <a:p>
            <a:r>
              <a:rPr lang="en-US" sz="1800"/>
              <a:t>Have an initial conversation with the parents about your concerns.  Ask them if they see the same things that you see.  Involve them in the documentation by asking them to observe these behaviors at home.</a:t>
            </a:r>
          </a:p>
          <a:p>
            <a:r>
              <a:rPr lang="en-US" sz="1800"/>
              <a:t>NEVER GIVE THE PARENT A DIAGNOSIS!  You need to provide them with the facts-tell them the behaviors that concern you and help them connect with the right services. </a:t>
            </a:r>
          </a:p>
          <a:p>
            <a:r>
              <a:rPr lang="en-US" sz="1800"/>
              <a:t>Remember it is painful for parents to hear that their child is struggling.  It can unleash many emotions including anger towards you.  Try and keep things in perspective and not take it personally.  Child Care providers are often the first person to observe problem behaviors.  You will not be the last.</a:t>
            </a:r>
          </a:p>
          <a:p>
            <a:r>
              <a:rPr lang="en-US" sz="1800"/>
              <a:t>Keep in mind that the parents may not be ready to hear the information you give them.  You may be the first of several people that try and respond to a child’s difficulties.  The parents are responsible for acting on the information you provide.</a:t>
            </a:r>
          </a:p>
          <a:p>
            <a:r>
              <a:rPr lang="en-US" sz="1800"/>
              <a:t>Always reassure the parents that you have their child’s best interest in mind.</a:t>
            </a:r>
          </a:p>
        </p:txBody>
      </p:sp>
      <p:pic>
        <p:nvPicPr>
          <p:cNvPr id="30724" name="Picture 4" descr="I:\Documents and Settings\nwright\Application Data\Microsoft\Media Catalog\Downloaded Clips\cl23\j0089082.wmf"/>
          <p:cNvPicPr>
            <a:picLocks noChangeAspect="1" noChangeArrowheads="1"/>
          </p:cNvPicPr>
          <p:nvPr/>
        </p:nvPicPr>
        <p:blipFill>
          <a:blip r:embed="rId2" cstate="print"/>
          <a:srcRect/>
          <a:stretch>
            <a:fillRect/>
          </a:stretch>
        </p:blipFill>
        <p:spPr bwMode="auto">
          <a:xfrm>
            <a:off x="7772400" y="304800"/>
            <a:ext cx="784225" cy="990600"/>
          </a:xfrm>
          <a:prstGeom prst="rect">
            <a:avLst/>
          </a:prstGeom>
          <a:noFill/>
        </p:spPr>
      </p:pic>
    </p:spTree>
  </p:cSld>
  <p:clrMapOvr>
    <a:masterClrMapping/>
  </p:clrMapOvr>
  <p:transition>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228600"/>
            <a:ext cx="7772400" cy="990600"/>
          </a:xfrm>
        </p:spPr>
        <p:txBody>
          <a:bodyPr/>
          <a:lstStyle/>
          <a:p>
            <a:r>
              <a:rPr lang="en-US"/>
              <a:t>The Meeting</a:t>
            </a:r>
          </a:p>
        </p:txBody>
      </p:sp>
      <p:sp>
        <p:nvSpPr>
          <p:cNvPr id="31747" name="Rectangle 3"/>
          <p:cNvSpPr>
            <a:spLocks noGrp="1" noChangeArrowheads="1"/>
          </p:cNvSpPr>
          <p:nvPr>
            <p:ph sz="quarter" idx="1"/>
          </p:nvPr>
        </p:nvSpPr>
        <p:spPr>
          <a:xfrm>
            <a:off x="685800" y="1295400"/>
            <a:ext cx="7772400" cy="4800600"/>
          </a:xfrm>
        </p:spPr>
        <p:txBody>
          <a:bodyPr>
            <a:normAutofit fontScale="92500"/>
          </a:bodyPr>
          <a:lstStyle/>
          <a:p>
            <a:pPr>
              <a:lnSpc>
                <a:spcPct val="90000"/>
              </a:lnSpc>
              <a:buFontTx/>
              <a:buNone/>
            </a:pPr>
            <a:r>
              <a:rPr lang="en-US" sz="1800"/>
              <a:t>Reporting to parents that their children need help is one of the most difficult conversations a provider must have.  Here are tips for successful meetings.</a:t>
            </a:r>
          </a:p>
          <a:p>
            <a:pPr>
              <a:lnSpc>
                <a:spcPct val="90000"/>
              </a:lnSpc>
            </a:pPr>
            <a:r>
              <a:rPr lang="en-US" sz="1800" b="1"/>
              <a:t>Schedule the meeting</a:t>
            </a:r>
            <a:r>
              <a:rPr lang="en-US" sz="1800"/>
              <a:t> with the parents when you have time and privacy to talk.  Arrange for child care and try and do it at the parents convenience.</a:t>
            </a:r>
          </a:p>
          <a:p>
            <a:pPr>
              <a:lnSpc>
                <a:spcPct val="90000"/>
              </a:lnSpc>
            </a:pPr>
            <a:r>
              <a:rPr lang="en-US" sz="1800" b="1"/>
              <a:t>Be prepared.</a:t>
            </a:r>
            <a:r>
              <a:rPr lang="en-US" sz="1800"/>
              <a:t>  Have your observations organized to show the specific behaviors of concern and what you have done to address these behaviors.  Have a copy for the parents to take home so they can look at it later.</a:t>
            </a:r>
          </a:p>
          <a:p>
            <a:pPr>
              <a:lnSpc>
                <a:spcPct val="90000"/>
              </a:lnSpc>
            </a:pPr>
            <a:r>
              <a:rPr lang="en-US" sz="1800"/>
              <a:t>Have the </a:t>
            </a:r>
            <a:r>
              <a:rPr lang="en-US" sz="1800" b="1"/>
              <a:t>resource information available</a:t>
            </a:r>
            <a:r>
              <a:rPr lang="en-US" sz="1800"/>
              <a:t> and reassure the parents you will do what ever is needed to support them and their child through the process.</a:t>
            </a:r>
          </a:p>
          <a:p>
            <a:pPr>
              <a:lnSpc>
                <a:spcPct val="90000"/>
              </a:lnSpc>
            </a:pPr>
            <a:r>
              <a:rPr lang="en-US" sz="1800"/>
              <a:t>Conduct the meeting in a </a:t>
            </a:r>
            <a:r>
              <a:rPr lang="en-US" sz="1800" b="1"/>
              <a:t>private place</a:t>
            </a:r>
            <a:r>
              <a:rPr lang="en-US" sz="1800"/>
              <a:t> and remind the parents that you are professional and this information will only be shared with the appropriate people with their consent.</a:t>
            </a:r>
          </a:p>
          <a:p>
            <a:pPr>
              <a:lnSpc>
                <a:spcPct val="90000"/>
              </a:lnSpc>
            </a:pPr>
            <a:r>
              <a:rPr lang="en-US" sz="1800"/>
              <a:t>Reassure the parents that you are not targeting their child or angry at them.  Tell them the positive things that you observe and the special things their child adds to your program.  Send them the message that you’re not trying to remove the child from your program and plan to invest your time and energy to help support both them and their child.</a:t>
            </a:r>
          </a:p>
          <a:p>
            <a:pPr>
              <a:lnSpc>
                <a:spcPct val="90000"/>
              </a:lnSpc>
            </a:pPr>
            <a:endParaRPr lang="en-US" sz="1800"/>
          </a:p>
        </p:txBody>
      </p:sp>
      <p:pic>
        <p:nvPicPr>
          <p:cNvPr id="31749" name="Picture 5" descr="I:\Program Files\Microsoft Office\Clipart\standard\stddir1\BD06699_.WMF"/>
          <p:cNvPicPr>
            <a:picLocks noChangeAspect="1" noChangeArrowheads="1"/>
          </p:cNvPicPr>
          <p:nvPr/>
        </p:nvPicPr>
        <p:blipFill>
          <a:blip r:embed="rId2" cstate="print"/>
          <a:srcRect/>
          <a:stretch>
            <a:fillRect/>
          </a:stretch>
        </p:blipFill>
        <p:spPr bwMode="auto">
          <a:xfrm>
            <a:off x="6400800" y="228600"/>
            <a:ext cx="1025525" cy="968375"/>
          </a:xfrm>
          <a:prstGeom prst="rect">
            <a:avLst/>
          </a:prstGeom>
          <a:noFill/>
        </p:spPr>
      </p:pic>
    </p:spTree>
  </p:cSld>
  <p:clrMapOvr>
    <a:masterClrMapping/>
  </p:clrMapOvr>
  <p:transition>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304800"/>
            <a:ext cx="7772400" cy="1143000"/>
          </a:xfrm>
        </p:spPr>
        <p:txBody>
          <a:bodyPr/>
          <a:lstStyle/>
          <a:p>
            <a:r>
              <a:rPr lang="en-US" sz="2800"/>
              <a:t>Finding the Right Resources</a:t>
            </a:r>
          </a:p>
        </p:txBody>
      </p:sp>
      <p:sp>
        <p:nvSpPr>
          <p:cNvPr id="25603" name="Rectangle 3"/>
          <p:cNvSpPr>
            <a:spLocks noGrp="1" noChangeArrowheads="1"/>
          </p:cNvSpPr>
          <p:nvPr>
            <p:ph sz="quarter" idx="1"/>
          </p:nvPr>
        </p:nvSpPr>
        <p:spPr>
          <a:xfrm>
            <a:off x="685800" y="1524000"/>
            <a:ext cx="7772400" cy="4572000"/>
          </a:xfrm>
        </p:spPr>
        <p:txBody>
          <a:bodyPr>
            <a:normAutofit lnSpcReduction="10000"/>
          </a:bodyPr>
          <a:lstStyle/>
          <a:p>
            <a:pPr>
              <a:lnSpc>
                <a:spcPct val="90000"/>
              </a:lnSpc>
              <a:buFontTx/>
              <a:buNone/>
            </a:pPr>
            <a:r>
              <a:rPr lang="en-US" sz="1800" b="1" i="1" dirty="0"/>
              <a:t>It is crucial to find the right resources when seeking professional help. Who you call depends on the child’s  </a:t>
            </a:r>
            <a:r>
              <a:rPr lang="en-US" sz="1800" b="1" i="1" dirty="0" smtClean="0"/>
              <a:t>age</a:t>
            </a:r>
            <a:r>
              <a:rPr lang="en-US" sz="2400" dirty="0"/>
              <a:t>. </a:t>
            </a:r>
          </a:p>
          <a:p>
            <a:pPr>
              <a:lnSpc>
                <a:spcPct val="90000"/>
              </a:lnSpc>
            </a:pPr>
            <a:r>
              <a:rPr lang="en-US" sz="1800" b="1" dirty="0"/>
              <a:t>Pediatrician: </a:t>
            </a:r>
            <a:r>
              <a:rPr lang="en-US" sz="1800" dirty="0"/>
              <a:t>A good place to start.  They can help sort through things and point you in the right direction.  </a:t>
            </a:r>
            <a:endParaRPr lang="en-US" sz="1800" b="1" dirty="0"/>
          </a:p>
          <a:p>
            <a:pPr>
              <a:lnSpc>
                <a:spcPct val="90000"/>
              </a:lnSpc>
            </a:pPr>
            <a:r>
              <a:rPr lang="en-US" sz="1800" b="1" dirty="0"/>
              <a:t>Early Intervention Program</a:t>
            </a:r>
            <a:r>
              <a:rPr lang="en-US" sz="1800" dirty="0"/>
              <a:t>: If the child is </a:t>
            </a:r>
            <a:r>
              <a:rPr lang="en-US" sz="1800" b="1" dirty="0"/>
              <a:t>under</a:t>
            </a:r>
            <a:r>
              <a:rPr lang="en-US" sz="1800" dirty="0"/>
              <a:t> the age of two years and nine months your local early intervention program is a valuable resource.  They specialize in identifying and servicing children with development issues in this age group. There is a listing of Early Intervention Programs on the Department of Public Health's </a:t>
            </a:r>
            <a:r>
              <a:rPr lang="en-US" sz="1800" dirty="0" smtClean="0"/>
              <a:t>Website</a:t>
            </a:r>
          </a:p>
          <a:p>
            <a:pPr>
              <a:lnSpc>
                <a:spcPct val="90000"/>
              </a:lnSpc>
            </a:pPr>
            <a:r>
              <a:rPr lang="en-US" sz="1800" b="1" dirty="0" smtClean="0"/>
              <a:t>Local </a:t>
            </a:r>
            <a:r>
              <a:rPr lang="en-US" sz="1800" b="1" dirty="0"/>
              <a:t>Public Schools: </a:t>
            </a:r>
            <a:r>
              <a:rPr lang="en-US" sz="1800" dirty="0"/>
              <a:t>If the child is </a:t>
            </a:r>
            <a:r>
              <a:rPr lang="en-US" sz="1800" b="1" dirty="0"/>
              <a:t>over</a:t>
            </a:r>
            <a:r>
              <a:rPr lang="en-US" sz="1800" dirty="0"/>
              <a:t> two years and nine months old your local public schools provide screening, evaluation and services for your child.  The procedure for assessing services differ from town to town.  </a:t>
            </a:r>
          </a:p>
          <a:p>
            <a:pPr>
              <a:lnSpc>
                <a:spcPct val="90000"/>
              </a:lnSpc>
            </a:pPr>
            <a:r>
              <a:rPr lang="en-US" sz="1800" b="1" dirty="0"/>
              <a:t>Private evaluations: </a:t>
            </a:r>
            <a:r>
              <a:rPr lang="en-US" sz="1800" dirty="0"/>
              <a:t>There are agencies that provide </a:t>
            </a:r>
            <a:r>
              <a:rPr lang="en-US" sz="1800" dirty="0" smtClean="0"/>
              <a:t>screening, evaluation </a:t>
            </a:r>
            <a:r>
              <a:rPr lang="en-US" sz="1800" dirty="0"/>
              <a:t>, and services privately.  These evaluations can be very costly and may not be covered by insurance. A pediatrician may be able to provide the families with information about private provider.  </a:t>
            </a:r>
          </a:p>
        </p:txBody>
      </p:sp>
      <p:pic>
        <p:nvPicPr>
          <p:cNvPr id="25604" name="Picture 4" descr="C:\Program Files\Microsoft Office\Clipart\corpmm\motion\ag00595_.gif"/>
          <p:cNvPicPr>
            <a:picLocks noChangeAspect="1" noChangeArrowheads="1" noCrop="1"/>
          </p:cNvPicPr>
          <p:nvPr/>
        </p:nvPicPr>
        <p:blipFill>
          <a:blip r:embed="rId2" cstate="print"/>
          <a:srcRect/>
          <a:stretch>
            <a:fillRect/>
          </a:stretch>
        </p:blipFill>
        <p:spPr bwMode="auto">
          <a:xfrm>
            <a:off x="6934200" y="228600"/>
            <a:ext cx="1154113" cy="1200150"/>
          </a:xfrm>
          <a:prstGeom prst="rect">
            <a:avLst/>
          </a:prstGeom>
          <a:noFill/>
        </p:spPr>
      </p:pic>
    </p:spTree>
  </p:cSld>
  <p:clrMapOvr>
    <a:masterClrMapping/>
  </p:clrMapOvr>
  <p:transition>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2800"/>
              <a:t>Before  the parents  call </a:t>
            </a:r>
          </a:p>
        </p:txBody>
      </p:sp>
      <p:sp>
        <p:nvSpPr>
          <p:cNvPr id="24579" name="Rectangle 3"/>
          <p:cNvSpPr>
            <a:spLocks noGrp="1" noChangeArrowheads="1"/>
          </p:cNvSpPr>
          <p:nvPr>
            <p:ph sz="quarter" idx="1"/>
          </p:nvPr>
        </p:nvSpPr>
        <p:spPr/>
        <p:txBody>
          <a:bodyPr>
            <a:normAutofit/>
          </a:bodyPr>
          <a:lstStyle/>
          <a:p>
            <a:pPr lvl="1">
              <a:buFontTx/>
              <a:buNone/>
            </a:pPr>
            <a:endParaRPr lang="en-US" sz="1800" b="1" dirty="0"/>
          </a:p>
          <a:p>
            <a:r>
              <a:rPr lang="en-US" sz="1800" dirty="0"/>
              <a:t>Provide the parents with copies of your observations </a:t>
            </a:r>
            <a:r>
              <a:rPr lang="en-US" sz="1800" dirty="0" smtClean="0"/>
              <a:t>  Write </a:t>
            </a:r>
            <a:r>
              <a:rPr lang="en-US" sz="1800" dirty="0"/>
              <a:t>up a chronology of the areas you have documented.  Be sure you include when you first noticed the behavior of concern, how long this behavior has remained the same, the steps you took to try and change</a:t>
            </a:r>
            <a:r>
              <a:rPr lang="en-US" sz="2800" dirty="0"/>
              <a:t> </a:t>
            </a:r>
            <a:r>
              <a:rPr lang="en-US" sz="1800" dirty="0"/>
              <a:t>the behavior ,any patterns you have observed.</a:t>
            </a:r>
          </a:p>
          <a:p>
            <a:r>
              <a:rPr lang="en-US" sz="1800" dirty="0"/>
              <a:t>Help them develop some bullet points to help them explain their concerns.  </a:t>
            </a:r>
          </a:p>
          <a:p>
            <a:r>
              <a:rPr lang="en-US" sz="1800" dirty="0"/>
              <a:t>Remind the parents to sign any papers which allow the evaluators to contact you for information.  Do not provide any information without the parents consent!  </a:t>
            </a:r>
          </a:p>
          <a:p>
            <a:r>
              <a:rPr lang="en-US" sz="1800" dirty="0"/>
              <a:t>Remind the parents to have insurance information available before they call.</a:t>
            </a:r>
          </a:p>
          <a:p>
            <a:r>
              <a:rPr lang="en-US" sz="1800" dirty="0"/>
              <a:t>Ask the parents to request an observation at your site as part of the process.  Ask for strategies to support the child in your setting. </a:t>
            </a:r>
          </a:p>
          <a:p>
            <a:endParaRPr lang="en-US" sz="1800" dirty="0"/>
          </a:p>
        </p:txBody>
      </p:sp>
      <p:pic>
        <p:nvPicPr>
          <p:cNvPr id="24580" name="Picture 4"/>
          <p:cNvPicPr>
            <a:picLocks noChangeAspect="1" noChangeArrowheads="1"/>
          </p:cNvPicPr>
          <p:nvPr/>
        </p:nvPicPr>
        <p:blipFill>
          <a:blip r:embed="rId2" cstate="print"/>
          <a:srcRect/>
          <a:stretch>
            <a:fillRect/>
          </a:stretch>
        </p:blipFill>
        <p:spPr bwMode="auto">
          <a:xfrm>
            <a:off x="7086600" y="304800"/>
            <a:ext cx="1292225" cy="1227138"/>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92100"/>
            <a:ext cx="8229600" cy="774700"/>
          </a:xfrm>
        </p:spPr>
        <p:txBody>
          <a:bodyPr>
            <a:normAutofit/>
          </a:bodyPr>
          <a:lstStyle/>
          <a:p>
            <a:r>
              <a:rPr lang="en-US" sz="3200"/>
              <a:t>The Role of the Provider in the Process</a:t>
            </a:r>
          </a:p>
        </p:txBody>
      </p:sp>
      <p:sp>
        <p:nvSpPr>
          <p:cNvPr id="36867" name="Rectangle 3"/>
          <p:cNvSpPr>
            <a:spLocks noGrp="1" noChangeArrowheads="1"/>
          </p:cNvSpPr>
          <p:nvPr>
            <p:ph sz="quarter" idx="1"/>
          </p:nvPr>
        </p:nvSpPr>
        <p:spPr>
          <a:xfrm>
            <a:off x="457200" y="1219200"/>
            <a:ext cx="8229600" cy="5105400"/>
          </a:xfrm>
        </p:spPr>
        <p:txBody>
          <a:bodyPr/>
          <a:lstStyle/>
          <a:p>
            <a:pPr>
              <a:buFontTx/>
              <a:buNone/>
            </a:pPr>
            <a:r>
              <a:rPr lang="en-US" sz="2400"/>
              <a:t>Providers play a key role in this process.  Your role is to:</a:t>
            </a:r>
          </a:p>
          <a:p>
            <a:r>
              <a:rPr lang="en-US" sz="2400"/>
              <a:t>Provide documentation that will help provide an initial picture of how the child functions within a group environment</a:t>
            </a:r>
          </a:p>
          <a:p>
            <a:r>
              <a:rPr lang="en-US" sz="2400"/>
              <a:t>Carefully fill out forms requested by Public Schools</a:t>
            </a:r>
          </a:p>
          <a:p>
            <a:r>
              <a:rPr lang="en-US" sz="2400"/>
              <a:t>Continue to support family throughout the process</a:t>
            </a:r>
          </a:p>
          <a:p>
            <a:r>
              <a:rPr lang="en-US" sz="2400"/>
              <a:t>Attend team meeting as a resource and support to family</a:t>
            </a:r>
          </a:p>
          <a:p>
            <a:r>
              <a:rPr lang="en-US" sz="2400"/>
              <a:t>Help parents understand and respond to the plan in a timely fashion.</a:t>
            </a:r>
          </a:p>
          <a:p>
            <a:r>
              <a:rPr lang="en-US" sz="2400"/>
              <a:t>Reminding parents of their child’s strengths throughout this process</a:t>
            </a:r>
          </a:p>
          <a:p>
            <a:endParaRPr lang="en-US" sz="2400"/>
          </a:p>
          <a:p>
            <a:endParaRPr lang="en-US" sz="2400"/>
          </a:p>
        </p:txBody>
      </p:sp>
    </p:spTree>
  </p:cSld>
  <p:clrMapOvr>
    <a:masterClrMapping/>
  </p:clrMapOvr>
  <p:transition>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t>Small Group Activity: The Meeting</a:t>
            </a:r>
            <a:endParaRPr lang="en-US" dirty="0"/>
          </a:p>
        </p:txBody>
      </p:sp>
      <p:sp>
        <p:nvSpPr>
          <p:cNvPr id="27651" name="Rectangle 3"/>
          <p:cNvSpPr>
            <a:spLocks noGrp="1" noChangeArrowheads="1"/>
          </p:cNvSpPr>
          <p:nvPr>
            <p:ph sz="quarter" idx="1"/>
          </p:nvPr>
        </p:nvSpPr>
        <p:spPr/>
        <p:txBody>
          <a:bodyPr/>
          <a:lstStyle/>
          <a:p>
            <a:pPr>
              <a:buFontTx/>
              <a:buNone/>
            </a:pPr>
            <a:endParaRPr lang="en-US" dirty="0" smtClean="0"/>
          </a:p>
          <a:p>
            <a:pPr>
              <a:buFontTx/>
              <a:buNone/>
            </a:pPr>
            <a:r>
              <a:rPr lang="en-US" dirty="0" smtClean="0"/>
              <a:t>We will break into small groups and role play a meeting where the teacher presents her concerns to a parent.  Each group will get a vignette that describe a child.  Each person will be assigned a role to play.  Each group will report their results to the large group. </a:t>
            </a:r>
            <a:endParaRPr lang="en-US" dirty="0"/>
          </a:p>
        </p:txBody>
      </p:sp>
    </p:spTree>
  </p:cSld>
  <p:clrMapOvr>
    <a:masterClrMapping/>
  </p:clrMapOvr>
  <p:transition>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Family Voices</a:t>
            </a:r>
            <a:endParaRPr lang="en-US" dirty="0"/>
          </a:p>
        </p:txBody>
      </p:sp>
      <p:sp>
        <p:nvSpPr>
          <p:cNvPr id="3" name="Content Placeholder 2"/>
          <p:cNvSpPr>
            <a:spLocks noGrp="1"/>
          </p:cNvSpPr>
          <p:nvPr>
            <p:ph sz="quarter" idx="1"/>
          </p:nvPr>
        </p:nvSpPr>
        <p:spPr/>
        <p:txBody>
          <a:bodyPr/>
          <a:lstStyle/>
          <a:p>
            <a:r>
              <a:rPr lang="en-US" dirty="0" smtClean="0"/>
              <a:t>To close this session we will view a video called </a:t>
            </a:r>
          </a:p>
          <a:p>
            <a:pPr>
              <a:buNone/>
            </a:pPr>
            <a:r>
              <a:rPr lang="en-US" dirty="0" smtClean="0"/>
              <a:t>Family Voices.  </a:t>
            </a:r>
          </a:p>
          <a:p>
            <a:pPr>
              <a:buNone/>
            </a:pPr>
            <a:r>
              <a:rPr lang="en-US" dirty="0" smtClean="0"/>
              <a:t>At the conclusion of this video please </a:t>
            </a:r>
            <a:r>
              <a:rPr lang="en-US" b="1" dirty="0" smtClean="0"/>
              <a:t>fill out </a:t>
            </a:r>
            <a:r>
              <a:rPr lang="en-US" dirty="0" smtClean="0"/>
              <a:t>the </a:t>
            </a:r>
            <a:r>
              <a:rPr lang="en-US" b="1" dirty="0" smtClean="0"/>
              <a:t>Content Evaluation </a:t>
            </a:r>
            <a:r>
              <a:rPr lang="en-US" dirty="0" smtClean="0"/>
              <a:t>for this session.  </a:t>
            </a:r>
          </a:p>
          <a:p>
            <a:pPr>
              <a:buNone/>
            </a:pPr>
            <a:r>
              <a:rPr lang="en-US" dirty="0" smtClean="0"/>
              <a:t>When everyone is finished we will take a 30 minutes break for lunch! </a:t>
            </a:r>
          </a:p>
          <a:p>
            <a:pPr>
              <a:buNone/>
            </a:pPr>
            <a:r>
              <a:rPr lang="en-US" dirty="0" smtClean="0"/>
              <a:t>Please be back on time.    After lunch is </a:t>
            </a:r>
          </a:p>
          <a:p>
            <a:pPr>
              <a:buNone/>
            </a:pPr>
            <a:r>
              <a:rPr lang="en-US" dirty="0" smtClean="0"/>
              <a:t>Session 2: The Process Navigating the System</a:t>
            </a:r>
            <a:endParaRPr lang="en-US"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libri" pitchFamily="34" charset="0"/>
              </a:rPr>
              <a:t>The Baby</a:t>
            </a:r>
            <a:endParaRPr lang="en-US" dirty="0">
              <a:latin typeface="Calibri" pitchFamily="34" charset="0"/>
            </a:endParaRPr>
          </a:p>
        </p:txBody>
      </p:sp>
      <p:sp>
        <p:nvSpPr>
          <p:cNvPr id="3" name="Content Placeholder 2"/>
          <p:cNvSpPr>
            <a:spLocks noGrp="1"/>
          </p:cNvSpPr>
          <p:nvPr>
            <p:ph sz="quarter" idx="1"/>
          </p:nvPr>
        </p:nvSpPr>
        <p:spPr/>
        <p:txBody>
          <a:bodyPr/>
          <a:lstStyle/>
          <a:p>
            <a:r>
              <a:rPr lang="en-US" dirty="0" smtClean="0">
                <a:latin typeface="Calibri" pitchFamily="34" charset="0"/>
              </a:rPr>
              <a:t>One of the hardest things for Early Education and Care providers is to tell parents that there child may have something wrong.  In this session you will gain the skills to communicate this to parents in an effective manner.</a:t>
            </a:r>
          </a:p>
          <a:p>
            <a:r>
              <a:rPr lang="en-US" dirty="0" smtClean="0">
                <a:latin typeface="Calibri" pitchFamily="34" charset="0"/>
              </a:rPr>
              <a:t>You are not doing parents any favors by with holding your concerns!</a:t>
            </a:r>
            <a:endParaRPr lang="en-US" dirty="0">
              <a:latin typeface="Calibri" pitchFamily="34" charset="0"/>
            </a:endParaRPr>
          </a:p>
        </p:txBody>
      </p:sp>
      <p:pic>
        <p:nvPicPr>
          <p:cNvPr id="1027" name="Picture 3" descr="C:\Documents and Settings\Marsha\Local Settings\Temporary Internet Files\Content.IE5\1C22027C\MC900138343[1].wmf"/>
          <p:cNvPicPr>
            <a:picLocks noChangeAspect="1" noChangeArrowheads="1"/>
          </p:cNvPicPr>
          <p:nvPr/>
        </p:nvPicPr>
        <p:blipFill>
          <a:blip r:embed="rId2" cstate="print"/>
          <a:srcRect/>
          <a:stretch>
            <a:fillRect/>
          </a:stretch>
        </p:blipFill>
        <p:spPr bwMode="auto">
          <a:xfrm>
            <a:off x="6172200" y="4419600"/>
            <a:ext cx="1726194" cy="1780834"/>
          </a:xfrm>
          <a:prstGeom prst="rect">
            <a:avLst/>
          </a:prstGeom>
          <a:noFill/>
        </p:spPr>
      </p:pic>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t>Is This Normal?</a:t>
            </a:r>
          </a:p>
        </p:txBody>
      </p:sp>
      <p:sp>
        <p:nvSpPr>
          <p:cNvPr id="3075" name="Rectangle 3"/>
          <p:cNvSpPr>
            <a:spLocks noGrp="1" noChangeArrowheads="1"/>
          </p:cNvSpPr>
          <p:nvPr>
            <p:ph sz="quarter" idx="1"/>
          </p:nvPr>
        </p:nvSpPr>
        <p:spPr/>
        <p:txBody>
          <a:bodyPr/>
          <a:lstStyle/>
          <a:p>
            <a:r>
              <a:rPr lang="en-US" sz="2400" dirty="0"/>
              <a:t>Child Care providers are often the first ones to spot discrepancies in a child’s development.  They begin to ask themselves the question “ Is this normal? “  Should I talk with his/her parents about what I see?  How do I bring the subject up without alarming or angering the parents. In  this </a:t>
            </a:r>
            <a:r>
              <a:rPr lang="en-US" dirty="0" smtClean="0"/>
              <a:t>session</a:t>
            </a:r>
            <a:r>
              <a:rPr lang="en-US" sz="2400" dirty="0" smtClean="0"/>
              <a:t> </a:t>
            </a:r>
            <a:r>
              <a:rPr lang="en-US" sz="2400" dirty="0"/>
              <a:t>we will look at what is normal development and what is not.  We will </a:t>
            </a:r>
            <a:r>
              <a:rPr lang="en-US" sz="2400" smtClean="0"/>
              <a:t>also look at </a:t>
            </a:r>
            <a:r>
              <a:rPr lang="en-US" sz="2400" dirty="0"/>
              <a:t>how to present this information sensitively to parents.</a:t>
            </a:r>
          </a:p>
        </p:txBody>
      </p:sp>
      <p:pic>
        <p:nvPicPr>
          <p:cNvPr id="3076" name="Picture 4" descr="I:\Documents and Settings\nwright\Application Data\Microsoft\Media Catalog\Downloaded Clips\cl71\j0283903.gif"/>
          <p:cNvPicPr>
            <a:picLocks noChangeAspect="1" noChangeArrowheads="1" noCrop="1"/>
          </p:cNvPicPr>
          <p:nvPr/>
        </p:nvPicPr>
        <p:blipFill>
          <a:blip r:embed="rId2" cstate="print"/>
          <a:srcRect/>
          <a:stretch>
            <a:fillRect/>
          </a:stretch>
        </p:blipFill>
        <p:spPr bwMode="auto">
          <a:xfrm>
            <a:off x="6858000" y="4800600"/>
            <a:ext cx="1074738" cy="1131888"/>
          </a:xfrm>
          <a:prstGeom prst="rect">
            <a:avLst/>
          </a:prstGeom>
          <a:noFill/>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t>Understanding Development</a:t>
            </a:r>
          </a:p>
        </p:txBody>
      </p:sp>
      <p:sp>
        <p:nvSpPr>
          <p:cNvPr id="4099" name="Rectangle 3"/>
          <p:cNvSpPr>
            <a:spLocks noGrp="1" noChangeArrowheads="1"/>
          </p:cNvSpPr>
          <p:nvPr>
            <p:ph sz="quarter" idx="1"/>
          </p:nvPr>
        </p:nvSpPr>
        <p:spPr/>
        <p:txBody>
          <a:bodyPr/>
          <a:lstStyle/>
          <a:p>
            <a:pPr>
              <a:lnSpc>
                <a:spcPct val="90000"/>
              </a:lnSpc>
            </a:pPr>
            <a:r>
              <a:rPr lang="en-US" sz="2800"/>
              <a:t>Typical Development occurs in an ordered sequential fashion.  Each child develops at their own rate </a:t>
            </a:r>
            <a:r>
              <a:rPr lang="en-US" sz="2800" i="1"/>
              <a:t>however</a:t>
            </a:r>
            <a:r>
              <a:rPr lang="en-US" sz="2800"/>
              <a:t> most children develop a set of skills at certain ages.  These are called </a:t>
            </a:r>
            <a:r>
              <a:rPr lang="en-US" sz="2800" i="1"/>
              <a:t>stages of development.  </a:t>
            </a:r>
          </a:p>
          <a:p>
            <a:pPr>
              <a:lnSpc>
                <a:spcPct val="90000"/>
              </a:lnSpc>
            </a:pPr>
            <a:r>
              <a:rPr lang="en-US" sz="2800"/>
              <a:t>Each stage of development has several areas where skills are attained.  They can be broken down into the following areas: </a:t>
            </a:r>
            <a:r>
              <a:rPr lang="en-US" sz="2800" i="1"/>
              <a:t>movement, language, small finger development,cognitive development and social/emotional development</a:t>
            </a:r>
            <a:r>
              <a:rPr lang="en-US" sz="2800"/>
              <a:t>.</a:t>
            </a:r>
          </a:p>
        </p:txBody>
      </p:sp>
      <p:pic>
        <p:nvPicPr>
          <p:cNvPr id="4100" name="Picture 4" descr="I:\Program Files\Microsoft Office\Clipart\homeanim\j0076201.gif"/>
          <p:cNvPicPr>
            <a:picLocks noChangeAspect="1" noChangeArrowheads="1" noCrop="1"/>
          </p:cNvPicPr>
          <p:nvPr/>
        </p:nvPicPr>
        <p:blipFill>
          <a:blip r:embed="rId2" cstate="print"/>
          <a:srcRect/>
          <a:stretch>
            <a:fillRect/>
          </a:stretch>
        </p:blipFill>
        <p:spPr bwMode="auto">
          <a:xfrm>
            <a:off x="8077200" y="4876800"/>
            <a:ext cx="822325" cy="1635125"/>
          </a:xfrm>
          <a:prstGeom prst="rect">
            <a:avLst/>
          </a:prstGeom>
          <a:noFill/>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en-US" sz="3200"/>
              <a:t>Factors that can “Slow” typical development</a:t>
            </a:r>
          </a:p>
        </p:txBody>
      </p:sp>
      <p:sp>
        <p:nvSpPr>
          <p:cNvPr id="5123" name="Rectangle 3"/>
          <p:cNvSpPr>
            <a:spLocks noGrp="1" noChangeArrowheads="1"/>
          </p:cNvSpPr>
          <p:nvPr>
            <p:ph sz="quarter" idx="1"/>
          </p:nvPr>
        </p:nvSpPr>
        <p:spPr>
          <a:xfrm>
            <a:off x="685800" y="1981200"/>
            <a:ext cx="7772400" cy="4648200"/>
          </a:xfrm>
        </p:spPr>
        <p:txBody>
          <a:bodyPr>
            <a:normAutofit fontScale="92500" lnSpcReduction="10000"/>
          </a:bodyPr>
          <a:lstStyle/>
          <a:p>
            <a:pPr>
              <a:lnSpc>
                <a:spcPct val="90000"/>
              </a:lnSpc>
              <a:buFontTx/>
              <a:buNone/>
            </a:pPr>
            <a:r>
              <a:rPr lang="en-US" sz="2000" dirty="0"/>
              <a:t>Sometimes children's development does not progress due to outside factors.  Think about these factors before deciding the child in your care has a problem.  Talk to the parents and do some detective work before deciding to pursue the issue.</a:t>
            </a:r>
          </a:p>
          <a:p>
            <a:pPr>
              <a:lnSpc>
                <a:spcPct val="90000"/>
              </a:lnSpc>
            </a:pPr>
            <a:r>
              <a:rPr lang="en-US" sz="2000" b="1" dirty="0"/>
              <a:t>Illness:</a:t>
            </a:r>
            <a:r>
              <a:rPr lang="en-US" sz="2000" dirty="0"/>
              <a:t> Has this child experienced several ear infections or colds in a short period of time?  It is difficult to acquire new skills when your energy is used to cope with an illness.  Even a common cold can cause a child to “pause” in their journey through development</a:t>
            </a:r>
          </a:p>
          <a:p>
            <a:pPr>
              <a:lnSpc>
                <a:spcPct val="90000"/>
              </a:lnSpc>
            </a:pPr>
            <a:r>
              <a:rPr lang="en-US" sz="2000" b="1" dirty="0" err="1"/>
              <a:t>Experience:</a:t>
            </a:r>
            <a:r>
              <a:rPr lang="en-US" sz="2000" dirty="0" err="1"/>
              <a:t>Some</a:t>
            </a:r>
            <a:r>
              <a:rPr lang="en-US" sz="2000" dirty="0"/>
              <a:t> children do not achieve a developmental milestone because they lack the experience.  For example, if this child has not had a chance to use a tricycle he or she cannot be expected to achieve that particular milestone.  </a:t>
            </a:r>
          </a:p>
          <a:p>
            <a:pPr>
              <a:lnSpc>
                <a:spcPct val="90000"/>
              </a:lnSpc>
            </a:pPr>
            <a:r>
              <a:rPr lang="en-US" sz="2000" b="1" dirty="0"/>
              <a:t>Life Changes: </a:t>
            </a:r>
            <a:r>
              <a:rPr lang="en-US" sz="2000" dirty="0"/>
              <a:t>Has there been significant changes in the child’s life?  Some children regress(go backward) when significant changes occur such as a new sibling, divorce, or moving to a new home.  Also keep in mind children need time to adjust to new child care settings</a:t>
            </a:r>
            <a:r>
              <a:rPr lang="en-US" sz="2000" dirty="0" smtClean="0"/>
              <a:t>.  </a:t>
            </a:r>
            <a:endParaRPr lang="en-US" sz="2000" b="1" dirty="0"/>
          </a:p>
        </p:txBody>
      </p:sp>
      <p:pic>
        <p:nvPicPr>
          <p:cNvPr id="5124" name="Picture 4" descr="I:\Program Files\Microsoft Office\Clipart\homeanim\ag00013_.gif"/>
          <p:cNvPicPr>
            <a:picLocks noChangeAspect="1" noChangeArrowheads="1" noCrop="1"/>
          </p:cNvPicPr>
          <p:nvPr/>
        </p:nvPicPr>
        <p:blipFill>
          <a:blip r:embed="rId2" cstate="print"/>
          <a:srcRect/>
          <a:stretch>
            <a:fillRect/>
          </a:stretch>
        </p:blipFill>
        <p:spPr bwMode="auto">
          <a:xfrm>
            <a:off x="7772400" y="838200"/>
            <a:ext cx="1028700" cy="863600"/>
          </a:xfrm>
          <a:prstGeom prst="rect">
            <a:avLst/>
          </a:prstGeom>
          <a:noFill/>
        </p:spPr>
      </p:pic>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90600" y="609600"/>
            <a:ext cx="7772400" cy="914400"/>
          </a:xfrm>
        </p:spPr>
        <p:txBody>
          <a:bodyPr/>
          <a:lstStyle/>
          <a:p>
            <a:r>
              <a:rPr lang="en-US" sz="2400" b="1" dirty="0"/>
              <a:t>Red Flags</a:t>
            </a:r>
            <a:r>
              <a:rPr lang="en-US" sz="2400" dirty="0"/>
              <a:t>: </a:t>
            </a:r>
            <a:r>
              <a:rPr lang="en-US" sz="2000" dirty="0"/>
              <a:t>A time to stop, look, and assess a child’s progress</a:t>
            </a:r>
          </a:p>
        </p:txBody>
      </p:sp>
      <p:sp>
        <p:nvSpPr>
          <p:cNvPr id="6147" name="Rectangle 3"/>
          <p:cNvSpPr>
            <a:spLocks noGrp="1" noChangeArrowheads="1"/>
          </p:cNvSpPr>
          <p:nvPr>
            <p:ph sz="quarter" idx="1"/>
          </p:nvPr>
        </p:nvSpPr>
        <p:spPr>
          <a:xfrm>
            <a:off x="685800" y="1447800"/>
            <a:ext cx="7772400" cy="4953000"/>
          </a:xfrm>
        </p:spPr>
        <p:txBody>
          <a:bodyPr>
            <a:normAutofit lnSpcReduction="10000"/>
          </a:bodyPr>
          <a:lstStyle/>
          <a:p>
            <a:r>
              <a:rPr lang="en-US" sz="2400" dirty="0"/>
              <a:t>Sometimes children </a:t>
            </a:r>
            <a:r>
              <a:rPr lang="en-US" sz="2400" b="1" dirty="0"/>
              <a:t>do not</a:t>
            </a:r>
            <a:r>
              <a:rPr lang="en-US" sz="2400" dirty="0"/>
              <a:t> gain a skill that is typically mastered by almost every other child their age.  This is often referred to as a </a:t>
            </a:r>
            <a:r>
              <a:rPr lang="en-US" sz="2400" b="1" dirty="0"/>
              <a:t>red flag.</a:t>
            </a:r>
            <a:r>
              <a:rPr lang="en-US" sz="2400" dirty="0"/>
              <a:t>  When this occurs it means you need to </a:t>
            </a:r>
            <a:r>
              <a:rPr lang="en-US" sz="2400" b="1" dirty="0"/>
              <a:t>stop look and assess</a:t>
            </a:r>
            <a:r>
              <a:rPr lang="en-US" sz="2400" dirty="0"/>
              <a:t> the child’s development.  You will need to observe this child and record their behavior over a period of time.  You need to be able to describe the behavior of concern.  Look for patterns of </a:t>
            </a:r>
            <a:r>
              <a:rPr lang="en-US" sz="2400" b="1" dirty="0"/>
              <a:t>red flags.</a:t>
            </a:r>
            <a:r>
              <a:rPr lang="en-US" sz="2400" dirty="0"/>
              <a:t>  When viewed in isolation this may not be a significant problem.  If this child is having difficulty in two or more areas of development it </a:t>
            </a:r>
            <a:r>
              <a:rPr lang="en-US" sz="2400" u="sng" dirty="0"/>
              <a:t>may</a:t>
            </a:r>
            <a:r>
              <a:rPr lang="en-US" sz="2400" dirty="0"/>
              <a:t> be time to get outside help.  </a:t>
            </a:r>
            <a:r>
              <a:rPr lang="en-US" sz="2400" b="1" dirty="0"/>
              <a:t>Remember</a:t>
            </a:r>
            <a:r>
              <a:rPr lang="en-US" sz="2400" dirty="0"/>
              <a:t>, a red flag is a warning that a child may need extra support to acquire certain skills.  It does not mean that the child is doomed to fail!</a:t>
            </a:r>
          </a:p>
          <a:p>
            <a:endParaRPr lang="en-US" sz="2400" dirty="0"/>
          </a:p>
        </p:txBody>
      </p:sp>
      <p:pic>
        <p:nvPicPr>
          <p:cNvPr id="6149" name="Picture 5" descr="I:\Program Files\Microsoft Office\Clipart\corpmm\motion\ag00595_.gif"/>
          <p:cNvPicPr>
            <a:picLocks noChangeAspect="1" noChangeArrowheads="1" noCrop="1"/>
          </p:cNvPicPr>
          <p:nvPr/>
        </p:nvPicPr>
        <p:blipFill>
          <a:blip r:embed="rId2" cstate="print"/>
          <a:srcRect/>
          <a:stretch>
            <a:fillRect/>
          </a:stretch>
        </p:blipFill>
        <p:spPr bwMode="auto">
          <a:xfrm>
            <a:off x="8077200" y="0"/>
            <a:ext cx="935038" cy="971550"/>
          </a:xfrm>
          <a:prstGeom prst="rect">
            <a:avLst/>
          </a:prstGeom>
          <a:noFill/>
        </p:spPr>
      </p:pic>
      <p:pic>
        <p:nvPicPr>
          <p:cNvPr id="6150" name="Picture 6" descr="I:\Program Files\Microsoft Office\Clipart\homeanim\ag00345_.gif"/>
          <p:cNvPicPr>
            <a:picLocks noChangeAspect="1" noChangeArrowheads="1" noCrop="1"/>
          </p:cNvPicPr>
          <p:nvPr/>
        </p:nvPicPr>
        <p:blipFill>
          <a:blip r:embed="rId3" cstate="print"/>
          <a:srcRect/>
          <a:stretch>
            <a:fillRect/>
          </a:stretch>
        </p:blipFill>
        <p:spPr bwMode="auto">
          <a:xfrm>
            <a:off x="228600" y="685800"/>
            <a:ext cx="762000" cy="708025"/>
          </a:xfrm>
          <a:prstGeom prst="rect">
            <a:avLst/>
          </a:prstGeom>
          <a:noFill/>
        </p:spPr>
      </p:pic>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a:bodyPr>
          <a:lstStyle/>
          <a:p>
            <a:pPr eaLnBrk="1" hangingPunct="1"/>
            <a:r>
              <a:rPr lang="en-US" sz="3600" smtClean="0"/>
              <a:t>A Journey through Development</a:t>
            </a:r>
          </a:p>
        </p:txBody>
      </p:sp>
      <p:sp>
        <p:nvSpPr>
          <p:cNvPr id="7171" name="Rectangle 3"/>
          <p:cNvSpPr>
            <a:spLocks noGrp="1" noChangeArrowheads="1"/>
          </p:cNvSpPr>
          <p:nvPr>
            <p:ph sz="quarter" idx="1"/>
          </p:nvPr>
        </p:nvSpPr>
        <p:spPr/>
        <p:txBody>
          <a:bodyPr/>
          <a:lstStyle/>
          <a:p>
            <a:pPr eaLnBrk="1" hangingPunct="1"/>
            <a:r>
              <a:rPr lang="en-US" sz="2800" dirty="0" smtClean="0"/>
              <a:t>Let’s take a look at typical development and what are the red flags for each stage.  Think about development of the children in your program. What are the various milestones each child is about to reach?  What kind of activities do you do to help support the children in your care as they moved through these stages?</a:t>
            </a:r>
          </a:p>
          <a:p>
            <a:pPr eaLnBrk="1" hangingPunct="1">
              <a:buFontTx/>
              <a:buNone/>
            </a:pPr>
            <a:r>
              <a:rPr lang="en-US" sz="2800" dirty="0" smtClean="0"/>
              <a:t>    We will use this journey to answer the question-Is this normal?</a:t>
            </a:r>
          </a:p>
          <a:p>
            <a:pPr eaLnBrk="1" hangingPunct="1">
              <a:buFontTx/>
              <a:buNone/>
            </a:pPr>
            <a:endParaRPr lang="en-US" sz="2800" dirty="0" smtClean="0"/>
          </a:p>
        </p:txBody>
      </p:sp>
      <p:pic>
        <p:nvPicPr>
          <p:cNvPr id="7172" name="Picture 4" descr="I:\Program Files\Microsoft Office\Clipart\homeanim\j0076201.gif"/>
          <p:cNvPicPr>
            <a:picLocks noChangeAspect="1" noChangeArrowheads="1" noCrop="1"/>
          </p:cNvPicPr>
          <p:nvPr/>
        </p:nvPicPr>
        <p:blipFill>
          <a:blip r:embed="rId2" cstate="print"/>
          <a:srcRect/>
          <a:stretch>
            <a:fillRect/>
          </a:stretch>
        </p:blipFill>
        <p:spPr bwMode="auto">
          <a:xfrm>
            <a:off x="8153400" y="4724400"/>
            <a:ext cx="822325" cy="1635125"/>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283</TotalTime>
  <Words>5514</Words>
  <Application>Microsoft Office PowerPoint</Application>
  <PresentationFormat>On-screen Show (4:3)</PresentationFormat>
  <Paragraphs>500</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Oriel</vt:lpstr>
      <vt:lpstr>Session 1: Identifying and Referring Children with Suspected Needs: Is This Normal?</vt:lpstr>
      <vt:lpstr>Learning Outcomes</vt:lpstr>
      <vt:lpstr>Opening Activity: “I Wanna Be”</vt:lpstr>
      <vt:lpstr>The Baby</vt:lpstr>
      <vt:lpstr>Is This Normal?</vt:lpstr>
      <vt:lpstr>Understanding Development</vt:lpstr>
      <vt:lpstr>Factors that can “Slow” typical development</vt:lpstr>
      <vt:lpstr>Red Flags: A time to stop, look, and assess a child’s progress</vt:lpstr>
      <vt:lpstr>A Journey through Development</vt:lpstr>
      <vt:lpstr>Typical Development: Age one to three months</vt:lpstr>
      <vt:lpstr>Red Flags: Stop, Look, and Asses if you see these Behaviors Ages: 1-3 months</vt:lpstr>
      <vt:lpstr>Typical Development: Ages four to seven months</vt:lpstr>
      <vt:lpstr>Red Flags: Stop, Look and Asses if you see these behaviors Ages: 4 to 7 months</vt:lpstr>
      <vt:lpstr>  Typical Development: Ages 8-12 months</vt:lpstr>
      <vt:lpstr>Red Flags: Stop, Look, and Assess if you see these behaviors  Ages 8-12 months</vt:lpstr>
      <vt:lpstr>Typical Development: Ages 12-24 months</vt:lpstr>
      <vt:lpstr>Red Flags: Stop, Look, and Assess if your see these behaviors Ages: 12-24 months </vt:lpstr>
      <vt:lpstr>Typical development: Ages 24-36 months</vt:lpstr>
      <vt:lpstr>  Red Flags: Stop, Look, and Assess if you see these behaviors Ages: 24-36 months </vt:lpstr>
      <vt:lpstr>Typical Development: Ages 3-4 years</vt:lpstr>
      <vt:lpstr>Red Flags: Stop, Look, and Assess if you see these behaviors Ages 3-4 years</vt:lpstr>
      <vt:lpstr>Typical Development: Ages 4-5 years</vt:lpstr>
      <vt:lpstr>Red Flags: Stop, Look, and Assess if you see these behaviors Ages 4-5 years</vt:lpstr>
      <vt:lpstr>Stop Look and Assess: Reporting and Recording  your child’s behavior</vt:lpstr>
      <vt:lpstr>Is this normal</vt:lpstr>
      <vt:lpstr>Observing and Recording Behavior</vt:lpstr>
      <vt:lpstr>Painting Behavioral Pictures</vt:lpstr>
      <vt:lpstr>More Types of Documentation</vt:lpstr>
      <vt:lpstr>Anecdotal Records</vt:lpstr>
      <vt:lpstr>Classroom moments</vt:lpstr>
      <vt:lpstr>Sharing Information </vt:lpstr>
      <vt:lpstr>Talking to Parents: Essential Conversations</vt:lpstr>
      <vt:lpstr>The Meeting</vt:lpstr>
      <vt:lpstr>Finding the Right Resources</vt:lpstr>
      <vt:lpstr>Before  the parents  call </vt:lpstr>
      <vt:lpstr>The Role of the Provider in the Process</vt:lpstr>
      <vt:lpstr>Small Group Activity: The Meeting</vt:lpstr>
      <vt:lpstr>Family Voices</vt:lpstr>
    </vt:vector>
  </TitlesOfParts>
  <Company>SHICPC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Bridges Part 2 Demystifying the Evaluation Process</dc:title>
  <dc:creator>Marsha Wright</dc:creator>
  <cp:lastModifiedBy>Marsha Wright</cp:lastModifiedBy>
  <cp:revision>46</cp:revision>
  <dcterms:created xsi:type="dcterms:W3CDTF">2010-02-24T17:54:29Z</dcterms:created>
  <dcterms:modified xsi:type="dcterms:W3CDTF">2011-10-28T17:30:48Z</dcterms:modified>
</cp:coreProperties>
</file>